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heme/theme2.xml" ContentType="application/vnd.openxmlformats-officedocument.them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68.xml" ContentType="application/vnd.openxmlformats-officedocument.presentationml.tags+xml"/>
  <Override PartName="/ppt/notesSlides/notesSlide4.xml" ContentType="application/vnd.openxmlformats-officedocument.presentationml.notesSlide+xml"/>
  <Override PartName="/ppt/tags/tag69.xml" ContentType="application/vnd.openxmlformats-officedocument.presentationml.tags+xml"/>
  <Override PartName="/ppt/notesSlides/notesSlide5.xml" ContentType="application/vnd.openxmlformats-officedocument.presentationml.notesSlide+xml"/>
  <Override PartName="/ppt/tags/tag70.xml" ContentType="application/vnd.openxmlformats-officedocument.presentationml.tags+xml"/>
  <Override PartName="/ppt/notesSlides/notesSlide6.xml" ContentType="application/vnd.openxmlformats-officedocument.presentationml.notesSlide+xml"/>
  <Override PartName="/ppt/tags/tag71.xml" ContentType="application/vnd.openxmlformats-officedocument.presentationml.tags+xml"/>
  <Override PartName="/ppt/notesSlides/notesSlide7.xml" ContentType="application/vnd.openxmlformats-officedocument.presentationml.notesSlide+xml"/>
  <Override PartName="/ppt/tags/tag72.xml" ContentType="application/vnd.openxmlformats-officedocument.presentationml.tags+xml"/>
  <Override PartName="/ppt/notesSlides/notesSlide8.xml" ContentType="application/vnd.openxmlformats-officedocument.presentationml.notesSlide+xml"/>
  <Override PartName="/ppt/tags/tag73.xml" ContentType="application/vnd.openxmlformats-officedocument.presentationml.tags+xml"/>
  <Override PartName="/ppt/notesSlides/notesSlide9.xml" ContentType="application/vnd.openxmlformats-officedocument.presentationml.notesSlide+xml"/>
  <Override PartName="/ppt/tags/tag74.xml" ContentType="application/vnd.openxmlformats-officedocument.presentationml.tags+xml"/>
  <Override PartName="/ppt/notesSlides/notesSlide10.xml" ContentType="application/vnd.openxmlformats-officedocument.presentationml.notesSlide+xml"/>
  <Override PartName="/ppt/tags/tag75.xml" ContentType="application/vnd.openxmlformats-officedocument.presentationml.tags+xml"/>
  <Override PartName="/ppt/notesSlides/notesSlide11.xml" ContentType="application/vnd.openxmlformats-officedocument.presentationml.notesSlide+xml"/>
  <Override PartName="/ppt/tags/tag76.xml" ContentType="application/vnd.openxmlformats-officedocument.presentationml.tags+xml"/>
  <Override PartName="/ppt/notesSlides/notesSlide12.xml" ContentType="application/vnd.openxmlformats-officedocument.presentationml.notesSlide+xml"/>
  <Override PartName="/ppt/tags/tag77.xml" ContentType="application/vnd.openxmlformats-officedocument.presentationml.tags+xml"/>
  <Override PartName="/ppt/notesSlides/notesSlide13.xml" ContentType="application/vnd.openxmlformats-officedocument.presentationml.notesSlide+xml"/>
  <Override PartName="/ppt/tags/tag78.xml" ContentType="application/vnd.openxmlformats-officedocument.presentationml.tags+xml"/>
  <Override PartName="/ppt/notesSlides/notesSlide14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329" r:id="rId3"/>
    <p:sldId id="278" r:id="rId4"/>
    <p:sldId id="319" r:id="rId5"/>
    <p:sldId id="341" r:id="rId6"/>
    <p:sldId id="342" r:id="rId7"/>
    <p:sldId id="343" r:id="rId8"/>
    <p:sldId id="344" r:id="rId9"/>
    <p:sldId id="345" r:id="rId10"/>
    <p:sldId id="346" r:id="rId11"/>
    <p:sldId id="347" r:id="rId12"/>
    <p:sldId id="348" r:id="rId13"/>
    <p:sldId id="351" r:id="rId14"/>
    <p:sldId id="353" r:id="rId15"/>
    <p:sldId id="277" r:id="rId16"/>
    <p:sldId id="294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049C9"/>
    <a:srgbClr val="B6C7EA"/>
    <a:srgbClr val="7AA0F7"/>
    <a:srgbClr val="80A5F0"/>
    <a:srgbClr val="FFFFFF"/>
    <a:srgbClr val="403CCF"/>
    <a:srgbClr val="AAA5E7"/>
    <a:srgbClr val="4F4F63"/>
    <a:srgbClr val="5F3779"/>
    <a:srgbClr val="EAE8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8" autoAdjust="0"/>
    <p:restoredTop sz="84832" autoAdjust="0"/>
  </p:normalViewPr>
  <p:slideViewPr>
    <p:cSldViewPr snapToGrid="0" showGuides="1">
      <p:cViewPr varScale="1">
        <p:scale>
          <a:sx n="57" d="100"/>
          <a:sy n="57" d="100"/>
        </p:scale>
        <p:origin x="1064" y="36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sv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A4FEB-26BE-D90E-D41E-074E5ACD0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2029D5E-08AA-4C05-C820-EB26E5937F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DD87A7-1CA3-F765-9248-FB707DEAA58C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81738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DDC0B-27B7-5047-4033-7D61E4944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72A8C10-B99B-9641-97EF-6FAB3A3AB4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A8D5A1F-1C59-EABA-EC0C-C5A6867D751F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356541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E6BCB3-8DE9-39AA-DCA6-89C1C60B1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1A59845-30D5-A8EA-471B-521CFA3A4D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AF6D00-4EBF-070E-284D-BE50A77F3A1A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9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8A37F-D194-5AB9-0E68-07B006AF7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15E3814-173C-1FD4-D686-EE870024D0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F3004C-39E2-0023-33F2-5E28B4183916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00504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31055-C6C8-9D93-1301-084C43AE4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663691C-2605-B92D-E8A8-44DAB0615F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8DDE75A-5B2D-759C-5BF8-261B57BFCE2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8427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6F2B05-9BF9-CC15-E7C2-EB3322286BC4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幻灯片图像占位符 1">
            <a:extLst>
              <a:ext uri="{FF2B5EF4-FFF2-40B4-BE49-F238E27FC236}">
                <a16:creationId xmlns:a16="http://schemas.microsoft.com/office/drawing/2014/main" id="{576349DD-26C5-5822-7925-C8E807BA1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/>
      </p:sp>
      <p:sp>
        <p:nvSpPr>
          <p:cNvPr id="5" name="备注占位符 2">
            <a:extLst>
              <a:ext uri="{FF2B5EF4-FFF2-40B4-BE49-F238E27FC236}">
                <a16:creationId xmlns:a16="http://schemas.microsoft.com/office/drawing/2014/main" id="{7B77BCFC-3BD7-4B58-4EBA-6D4D1324D6D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5C13ABA0-2331-96BE-D7E6-977B1374B2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6837353-30EB-4A48-80EB-173D804AEFBD}" type="slidenum">
              <a:rPr lang="en-US" altLang="zh-CN"/>
              <a:t>2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788782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419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r>
              <a:rPr lang="zh-CN" altLang="en-US" dirty="0"/>
              <a:t>端口被占用了，服务重复启动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1807C-7BA3-1BB6-1730-8CF1AF640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26A53FD-281C-1AA5-B4B7-36264B133D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9ABBE7-40FD-6045-9DBD-1C8A4D6A5929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r>
              <a:rPr lang="en-US" altLang="zh-CN" dirty="0"/>
              <a:t>IP</a:t>
            </a:r>
            <a:r>
              <a:rPr lang="zh-CN" altLang="en-US" dirty="0"/>
              <a:t>配置错误？</a:t>
            </a:r>
            <a:r>
              <a:rPr lang="en-US" altLang="zh-CN" dirty="0"/>
              <a:t>Chain</a:t>
            </a:r>
            <a:r>
              <a:rPr lang="zh-CN" altLang="en-US" dirty="0"/>
              <a:t>服务没起来？阿里云的安全组配置错误？</a:t>
            </a:r>
          </a:p>
        </p:txBody>
      </p:sp>
    </p:spTree>
    <p:extLst>
      <p:ext uri="{BB962C8B-B14F-4D97-AF65-F5344CB8AC3E}">
        <p14:creationId xmlns:p14="http://schemas.microsoft.com/office/powerpoint/2010/main" val="28042734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8DE2B-AC64-E3A8-1C36-9AA632B9DB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059A3ED-7F1C-AEE6-0453-1B208840EAC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8A7150-395C-E0DE-597D-95BF828578D2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r>
              <a:rPr lang="en-US" altLang="zh-CN" dirty="0"/>
              <a:t>IP</a:t>
            </a:r>
            <a:r>
              <a:rPr lang="zh-CN" altLang="en-US" dirty="0"/>
              <a:t>配置错误？</a:t>
            </a:r>
            <a:r>
              <a:rPr lang="en-US" altLang="zh-CN" dirty="0"/>
              <a:t>Chain</a:t>
            </a:r>
            <a:r>
              <a:rPr lang="zh-CN" altLang="en-US" dirty="0"/>
              <a:t>服务没起来？阿里云的安全组配置错误？</a:t>
            </a:r>
          </a:p>
        </p:txBody>
      </p:sp>
    </p:spTree>
    <p:extLst>
      <p:ext uri="{BB962C8B-B14F-4D97-AF65-F5344CB8AC3E}">
        <p14:creationId xmlns:p14="http://schemas.microsoft.com/office/powerpoint/2010/main" val="1744241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90EFC7-44C1-896B-012A-83E5FDC29E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C1AE0AE-BE6D-9B2A-5AD2-7C1CC49920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460B0A-5699-02D2-75E3-93F8FB50487E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r>
              <a:rPr lang="en-US" altLang="zh-CN" dirty="0"/>
              <a:t>IP</a:t>
            </a:r>
            <a:r>
              <a:rPr lang="zh-CN" altLang="en-US" dirty="0"/>
              <a:t>配置错误？</a:t>
            </a:r>
            <a:r>
              <a:rPr lang="en-US" altLang="zh-CN" dirty="0"/>
              <a:t>Chain</a:t>
            </a:r>
            <a:r>
              <a:rPr lang="zh-CN" altLang="en-US" dirty="0"/>
              <a:t>服务没起来？阿里云的安全组配置错误？</a:t>
            </a:r>
          </a:p>
        </p:txBody>
      </p:sp>
    </p:spTree>
    <p:extLst>
      <p:ext uri="{BB962C8B-B14F-4D97-AF65-F5344CB8AC3E}">
        <p14:creationId xmlns:p14="http://schemas.microsoft.com/office/powerpoint/2010/main" val="11542912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300A77-A5D7-4030-1DE7-BBE0565AA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92035C2-7070-A577-5AFD-DC6F1A0ACF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E4747B-F036-7093-6248-E32C5FBA8685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807510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E55CA5-B12E-46ED-8F5E-CEC03E4060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67BCB13D-E3CC-8C52-08C9-52D9365257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4A44AA-5CD1-932B-63B3-DF6DFE879931}"/>
              </a:ext>
            </a:extLst>
          </p:cNvPr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pPr indent="0">
              <a:buFont typeface="Arial" panose="020B0604020202020204" pitchFamily="34" charset="0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96665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5329300" y="1344000"/>
            <a:ext cx="14403113" cy="3778016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882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5329300" y="5233134"/>
            <a:ext cx="14403113" cy="2164157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3530" spc="200"/>
            </a:lvl1pPr>
            <a:lvl2pPr marL="671830" indent="0" algn="ctr">
              <a:buNone/>
              <a:defRPr sz="2945"/>
            </a:lvl2pPr>
            <a:lvl3pPr marL="1344295" indent="0" algn="ctr">
              <a:buNone/>
              <a:defRPr sz="2645"/>
            </a:lvl3pPr>
            <a:lvl4pPr marL="2016125" indent="0" algn="ctr">
              <a:buNone/>
              <a:defRPr sz="2350"/>
            </a:lvl4pPr>
            <a:lvl5pPr marL="2687955" indent="0" algn="ctr">
              <a:buNone/>
              <a:defRPr sz="2350"/>
            </a:lvl5pPr>
            <a:lvl6pPr marL="3359785" indent="0" algn="ctr">
              <a:buNone/>
              <a:defRPr sz="2350"/>
            </a:lvl6pPr>
            <a:lvl7pPr marL="4032250" indent="0" algn="ctr">
              <a:buNone/>
              <a:defRPr sz="2350"/>
            </a:lvl7pPr>
            <a:lvl8pPr marL="4704080" indent="0" algn="ctr">
              <a:buNone/>
              <a:defRPr sz="2350"/>
            </a:lvl8pPr>
            <a:lvl9pPr marL="5375910" indent="0" algn="ctr">
              <a:buNone/>
              <a:defRPr sz="235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4461515" y="1137638"/>
            <a:ext cx="16128101" cy="805870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5329300" y="3651025"/>
            <a:ext cx="14403113" cy="1497449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882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5329300" y="5233134"/>
            <a:ext cx="14403113" cy="693165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353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userDrawn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4292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461515" y="894236"/>
            <a:ext cx="16122809" cy="1037102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4461515" y="2190614"/>
            <a:ext cx="16122809" cy="699515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6493401" y="5656441"/>
            <a:ext cx="11418780" cy="1127055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6465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493401" y="6783496"/>
            <a:ext cx="11418780" cy="1275213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264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71830" indent="0">
              <a:buNone/>
              <a:defRPr sz="2350">
                <a:solidFill>
                  <a:schemeClr val="tx1">
                    <a:tint val="75000"/>
                  </a:schemeClr>
                </a:solidFill>
              </a:defRPr>
            </a:lvl2pPr>
            <a:lvl3pPr marL="1344295" indent="0">
              <a:buNone/>
              <a:defRPr sz="2350">
                <a:solidFill>
                  <a:schemeClr val="tx1">
                    <a:tint val="75000"/>
                  </a:schemeClr>
                </a:solidFill>
              </a:defRPr>
            </a:lvl3pPr>
            <a:lvl4pPr marL="2016125" indent="0">
              <a:buNone/>
              <a:defRPr sz="2350">
                <a:solidFill>
                  <a:schemeClr val="tx1">
                    <a:tint val="75000"/>
                  </a:schemeClr>
                </a:solidFill>
              </a:defRPr>
            </a:lvl4pPr>
            <a:lvl5pPr marL="2687955" indent="0">
              <a:buNone/>
              <a:defRPr sz="2350">
                <a:solidFill>
                  <a:schemeClr val="tx1">
                    <a:tint val="75000"/>
                  </a:schemeClr>
                </a:solidFill>
              </a:defRPr>
            </a:lvl5pPr>
            <a:lvl6pPr marL="3359785" indent="0">
              <a:buNone/>
              <a:defRPr sz="2350">
                <a:solidFill>
                  <a:schemeClr val="tx1">
                    <a:tint val="75000"/>
                  </a:schemeClr>
                </a:solidFill>
              </a:defRPr>
            </a:lvl6pPr>
            <a:lvl7pPr marL="4032250" indent="0">
              <a:buNone/>
              <a:defRPr sz="2350">
                <a:solidFill>
                  <a:schemeClr val="tx1">
                    <a:tint val="75000"/>
                  </a:schemeClr>
                </a:solidFill>
              </a:defRPr>
            </a:lvl7pPr>
            <a:lvl8pPr marL="4704080" indent="0">
              <a:buNone/>
              <a:defRPr sz="2350">
                <a:solidFill>
                  <a:schemeClr val="tx1">
                    <a:tint val="75000"/>
                  </a:schemeClr>
                </a:solidFill>
              </a:defRPr>
            </a:lvl8pPr>
            <a:lvl9pPr marL="5375910" indent="0">
              <a:buNone/>
              <a:defRPr sz="23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461515" y="894236"/>
            <a:ext cx="16122809" cy="1037102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4461515" y="2206488"/>
            <a:ext cx="7608992" cy="6979277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12991206" y="2206488"/>
            <a:ext cx="7608992" cy="6979277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461515" y="894236"/>
            <a:ext cx="16122809" cy="1037102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4461515" y="2100661"/>
            <a:ext cx="7852396" cy="560882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945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71830" indent="0">
              <a:buNone/>
              <a:defRPr sz="2945" b="1"/>
            </a:lvl2pPr>
            <a:lvl3pPr marL="1344295" indent="0">
              <a:buNone/>
              <a:defRPr sz="2645" b="1"/>
            </a:lvl3pPr>
            <a:lvl4pPr marL="2016125" indent="0">
              <a:buNone/>
              <a:defRPr sz="2350" b="1"/>
            </a:lvl4pPr>
            <a:lvl5pPr marL="2687955" indent="0">
              <a:buNone/>
              <a:defRPr sz="2350" b="1"/>
            </a:lvl5pPr>
            <a:lvl6pPr marL="3359785" indent="0">
              <a:buNone/>
              <a:defRPr sz="2350" b="1"/>
            </a:lvl6pPr>
            <a:lvl7pPr marL="4032250" indent="0">
              <a:buNone/>
              <a:defRPr sz="2350" b="1"/>
            </a:lvl7pPr>
            <a:lvl8pPr marL="4704080" indent="0">
              <a:buNone/>
              <a:defRPr sz="2350" b="1"/>
            </a:lvl8pPr>
            <a:lvl9pPr marL="5375910" indent="0">
              <a:buNone/>
              <a:defRPr sz="235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4461515" y="2725039"/>
            <a:ext cx="7852396" cy="6460724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12732737" y="2089680"/>
            <a:ext cx="7852396" cy="560882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945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71830" indent="0">
              <a:buNone/>
              <a:defRPr sz="2945" b="1"/>
            </a:lvl2pPr>
            <a:lvl3pPr marL="1344295" indent="0">
              <a:buNone/>
              <a:defRPr sz="2645" b="1"/>
            </a:lvl3pPr>
            <a:lvl4pPr marL="2016125" indent="0">
              <a:buNone/>
              <a:defRPr sz="2350" b="1"/>
            </a:lvl4pPr>
            <a:lvl5pPr marL="2687955" indent="0">
              <a:buNone/>
              <a:defRPr sz="2350" b="1"/>
            </a:lvl5pPr>
            <a:lvl6pPr marL="3359785" indent="0">
              <a:buNone/>
              <a:defRPr sz="2350" b="1"/>
            </a:lvl6pPr>
            <a:lvl7pPr marL="4032250" indent="0">
              <a:buNone/>
              <a:defRPr sz="2350" b="1"/>
            </a:lvl7pPr>
            <a:lvl8pPr marL="4704080" indent="0">
              <a:buNone/>
              <a:defRPr sz="2350" b="1"/>
            </a:lvl8pPr>
            <a:lvl9pPr marL="5375910" indent="0">
              <a:buNone/>
              <a:defRPr sz="235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12732737" y="2725039"/>
            <a:ext cx="7852396" cy="6460724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4461515" y="894236"/>
            <a:ext cx="16122809" cy="1037102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4461515" y="2285858"/>
            <a:ext cx="7691710" cy="6772913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235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12901252" y="2285858"/>
            <a:ext cx="7683072" cy="6772913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235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2024/12/3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8610642" y="1344000"/>
            <a:ext cx="1534498" cy="73920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4115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4911281" y="1344000"/>
            <a:ext cx="13477123" cy="7392000"/>
          </a:xfrm>
        </p:spPr>
        <p:txBody>
          <a:bodyPr vert="eaVert" lIns="46800" tIns="46800" rIns="46800" bIns="46800"/>
          <a:lstStyle>
            <a:lvl1pPr marL="335915" indent="-335915">
              <a:spcAft>
                <a:spcPts val="1000"/>
              </a:spcAft>
              <a:defRPr spc="300"/>
            </a:lvl1pPr>
            <a:lvl2pPr marL="1007745" indent="-335915">
              <a:defRPr spc="300"/>
            </a:lvl2pPr>
            <a:lvl3pPr marL="1680845" indent="-335915">
              <a:defRPr spc="300"/>
            </a:lvl3pPr>
            <a:lvl4pPr marL="2352040" indent="-335915">
              <a:defRPr spc="300"/>
            </a:lvl4pPr>
            <a:lvl5pPr marL="3023870" indent="-335915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4461515" y="894236"/>
            <a:ext cx="16122809" cy="1037102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6"/>
            </p:custDataLst>
          </p:nvPr>
        </p:nvSpPr>
        <p:spPr>
          <a:xfrm>
            <a:off x="4461515" y="2190614"/>
            <a:ext cx="16122809" cy="699515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7"/>
            </p:custDataLst>
          </p:nvPr>
        </p:nvSpPr>
        <p:spPr>
          <a:xfrm>
            <a:off x="4466806" y="9281008"/>
            <a:ext cx="3968529" cy="46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4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8"/>
            </p:custDataLst>
          </p:nvPr>
        </p:nvSpPr>
        <p:spPr>
          <a:xfrm>
            <a:off x="9617075" y="9281008"/>
            <a:ext cx="5820509" cy="46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4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9"/>
            </p:custDataLst>
          </p:nvPr>
        </p:nvSpPr>
        <p:spPr>
          <a:xfrm>
            <a:off x="16615795" y="9281008"/>
            <a:ext cx="3968529" cy="4656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47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1344295" rtl="0" eaLnBrk="1" fontAlgn="auto" latinLnBrk="0" hangingPunct="1">
        <a:lnSpc>
          <a:spcPct val="100000"/>
        </a:lnSpc>
        <a:spcBef>
          <a:spcPct val="0"/>
        </a:spcBef>
        <a:buNone/>
        <a:defRPr sz="529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335915" indent="-335915" algn="l" defTabSz="1344295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●"/>
        <a:defRPr sz="264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1007745" indent="-335915" algn="l" defTabSz="1344295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tabLst>
          <a:tab pos="2366010" algn="l"/>
          <a:tab pos="2366010" algn="l"/>
          <a:tab pos="2366010" algn="l"/>
          <a:tab pos="2366010" algn="l"/>
        </a:tabLst>
        <a:defRPr sz="23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680845" indent="-335915" algn="l" defTabSz="1344295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defRPr sz="23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2352040" indent="-335915" algn="l" defTabSz="1344295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Wingdings" panose="05000000000000000000" charset="0"/>
        <a:buChar char=""/>
        <a:defRPr sz="206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3023870" indent="-335915" algn="l" defTabSz="1344295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Arial" panose="020B0604020202020204" pitchFamily="34" charset="0"/>
        <a:buChar char="•"/>
        <a:defRPr sz="206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3695700" indent="-335915" algn="l" defTabSz="1344295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6pPr>
      <a:lvl7pPr marL="4368165" indent="-335915" algn="l" defTabSz="1344295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7pPr>
      <a:lvl8pPr marL="5039995" indent="-335915" algn="l" defTabSz="1344295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8pPr>
      <a:lvl9pPr marL="5711825" indent="-335915" algn="l" defTabSz="1344295" rtl="0" eaLnBrk="1" latinLnBrk="0" hangingPunct="1">
        <a:lnSpc>
          <a:spcPct val="90000"/>
        </a:lnSpc>
        <a:spcBef>
          <a:spcPts val="735"/>
        </a:spcBef>
        <a:buFont typeface="Arial" panose="020B0604020202020204" pitchFamily="34" charset="0"/>
        <a:buChar char="•"/>
        <a:defRPr sz="264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344295" rtl="0" eaLnBrk="1" latinLnBrk="0" hangingPunct="1">
        <a:defRPr sz="2645" kern="1200">
          <a:solidFill>
            <a:schemeClr val="tx1"/>
          </a:solidFill>
          <a:latin typeface="+mn-lt"/>
          <a:ea typeface="+mn-ea"/>
          <a:cs typeface="+mn-cs"/>
        </a:defRPr>
      </a:lvl1pPr>
      <a:lvl2pPr marL="671830" algn="l" defTabSz="1344295" rtl="0" eaLnBrk="1" latinLnBrk="0" hangingPunct="1">
        <a:defRPr sz="2645" kern="1200">
          <a:solidFill>
            <a:schemeClr val="tx1"/>
          </a:solidFill>
          <a:latin typeface="+mn-lt"/>
          <a:ea typeface="+mn-ea"/>
          <a:cs typeface="+mn-cs"/>
        </a:defRPr>
      </a:lvl2pPr>
      <a:lvl3pPr marL="1344295" algn="l" defTabSz="1344295" rtl="0" eaLnBrk="1" latinLnBrk="0" hangingPunct="1">
        <a:defRPr sz="2645" kern="1200">
          <a:solidFill>
            <a:schemeClr val="tx1"/>
          </a:solidFill>
          <a:latin typeface="+mn-lt"/>
          <a:ea typeface="+mn-ea"/>
          <a:cs typeface="+mn-cs"/>
        </a:defRPr>
      </a:lvl3pPr>
      <a:lvl4pPr marL="2016125" algn="l" defTabSz="1344295" rtl="0" eaLnBrk="1" latinLnBrk="0" hangingPunct="1">
        <a:defRPr sz="2645" kern="1200">
          <a:solidFill>
            <a:schemeClr val="tx1"/>
          </a:solidFill>
          <a:latin typeface="+mn-lt"/>
          <a:ea typeface="+mn-ea"/>
          <a:cs typeface="+mn-cs"/>
        </a:defRPr>
      </a:lvl4pPr>
      <a:lvl5pPr marL="2687955" algn="l" defTabSz="1344295" rtl="0" eaLnBrk="1" latinLnBrk="0" hangingPunct="1">
        <a:defRPr sz="2645" kern="1200">
          <a:solidFill>
            <a:schemeClr val="tx1"/>
          </a:solidFill>
          <a:latin typeface="+mn-lt"/>
          <a:ea typeface="+mn-ea"/>
          <a:cs typeface="+mn-cs"/>
        </a:defRPr>
      </a:lvl5pPr>
      <a:lvl6pPr marL="3359785" algn="l" defTabSz="1344295" rtl="0" eaLnBrk="1" latinLnBrk="0" hangingPunct="1">
        <a:defRPr sz="2645" kern="1200">
          <a:solidFill>
            <a:schemeClr val="tx1"/>
          </a:solidFill>
          <a:latin typeface="+mn-lt"/>
          <a:ea typeface="+mn-ea"/>
          <a:cs typeface="+mn-cs"/>
        </a:defRPr>
      </a:lvl6pPr>
      <a:lvl7pPr marL="4032250" algn="l" defTabSz="1344295" rtl="0" eaLnBrk="1" latinLnBrk="0" hangingPunct="1">
        <a:defRPr sz="2645" kern="1200">
          <a:solidFill>
            <a:schemeClr val="tx1"/>
          </a:solidFill>
          <a:latin typeface="+mn-lt"/>
          <a:ea typeface="+mn-ea"/>
          <a:cs typeface="+mn-cs"/>
        </a:defRPr>
      </a:lvl7pPr>
      <a:lvl8pPr marL="4704080" algn="l" defTabSz="1344295" rtl="0" eaLnBrk="1" latinLnBrk="0" hangingPunct="1">
        <a:defRPr sz="2645" kern="1200">
          <a:solidFill>
            <a:schemeClr val="tx1"/>
          </a:solidFill>
          <a:latin typeface="+mn-lt"/>
          <a:ea typeface="+mn-ea"/>
          <a:cs typeface="+mn-cs"/>
        </a:defRPr>
      </a:lvl8pPr>
      <a:lvl9pPr marL="5375910" algn="l" defTabSz="1344295" rtl="0" eaLnBrk="1" latinLnBrk="0" hangingPunct="1">
        <a:defRPr sz="264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66.xml"/><Relationship Id="rId7" Type="http://schemas.openxmlformats.org/officeDocument/2006/relationships/image" Target="../media/image1.jpeg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7.xm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Relationship Id="rId6" Type="http://schemas.openxmlformats.org/officeDocument/2006/relationships/image" Target="../media/image16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Relationship Id="rId6" Type="http://schemas.openxmlformats.org/officeDocument/2006/relationships/image" Target="../media/image17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Relationship Id="rId6" Type="http://schemas.openxmlformats.org/officeDocument/2006/relationships/hyperlink" Target="https://github.com/TianXuan-Chain/tianxuan-tranning-camp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pn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81.xml"/><Relationship Id="rId7" Type="http://schemas.openxmlformats.org/officeDocument/2006/relationships/image" Target="../media/image1.jpeg"/><Relationship Id="rId2" Type="http://schemas.openxmlformats.org/officeDocument/2006/relationships/tags" Target="../tags/tag80.xml"/><Relationship Id="rId1" Type="http://schemas.openxmlformats.org/officeDocument/2006/relationships/tags" Target="../tags/tag79.xml"/><Relationship Id="rId6" Type="http://schemas.openxmlformats.org/officeDocument/2006/relationships/notesSlide" Target="../notesSlides/notesSlide15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23.svg"/><Relationship Id="rId4" Type="http://schemas.openxmlformats.org/officeDocument/2006/relationships/tags" Target="../tags/tag82.xml"/><Relationship Id="rId9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jp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Relationship Id="rId6" Type="http://schemas.openxmlformats.org/officeDocument/2006/relationships/image" Target="../media/image14.png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VCG211257229704"/>
          <p:cNvPicPr>
            <a:picLocks noChangeAspect="1"/>
          </p:cNvPicPr>
          <p:nvPr/>
        </p:nvPicPr>
        <p:blipFill>
          <a:blip r:embed="rId7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pic>
        <p:nvPicPr>
          <p:cNvPr id="12" name="图片 11" descr="图片1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1365" cy="23876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568325" y="2927350"/>
            <a:ext cx="11234420" cy="1066165"/>
          </a:xfrm>
        </p:spPr>
        <p:txBody>
          <a:bodyPr anchor="ctr" anchorCtr="0"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网易天玄链训练营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9020" y="4325773"/>
            <a:ext cx="9799271" cy="610778"/>
          </a:xfrm>
        </p:spPr>
        <p:txBody>
          <a:bodyPr anchor="ctr" anchorCtr="0">
            <a:noAutofit/>
          </a:bodyPr>
          <a:lstStyle/>
          <a:p>
            <a:pPr algn="ctr"/>
            <a:r>
              <a:rPr lang="zh-CN" altLang="en-US" sz="2400" b="1" dirty="0">
                <a:solidFill>
                  <a:srgbClr val="4F4F63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第</a:t>
            </a:r>
            <a:r>
              <a:rPr lang="en-US" altLang="zh-CN" sz="2400" b="1" dirty="0">
                <a:solidFill>
                  <a:srgbClr val="4F4F63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8</a:t>
            </a:r>
            <a:r>
              <a:rPr lang="zh-CN" altLang="en-US" sz="2400" b="1" dirty="0">
                <a:solidFill>
                  <a:srgbClr val="4F4F63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课</a:t>
            </a:r>
            <a:r>
              <a:rPr lang="en-US" altLang="zh-CN" sz="2400" b="1" dirty="0">
                <a:solidFill>
                  <a:srgbClr val="4F4F63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 – </a:t>
            </a:r>
            <a:r>
              <a:rPr lang="zh-CN" altLang="en-US" sz="2400" b="1" dirty="0">
                <a:solidFill>
                  <a:srgbClr val="4F4F63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问题分析与合约开发</a:t>
            </a:r>
          </a:p>
        </p:txBody>
      </p:sp>
      <p:sp>
        <p:nvSpPr>
          <p:cNvPr id="9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252963" y="4936644"/>
            <a:ext cx="9799271" cy="610778"/>
          </a:xfrm>
          <a:prstGeom prst="rect">
            <a:avLst/>
          </a:prstGeom>
        </p:spPr>
        <p:txBody>
          <a:bodyPr vert="horz" lIns="25400" tIns="13208" rIns="25400" bIns="13208" rtlCol="0" anchor="ctr" anchorCtr="0">
            <a:noAutofit/>
          </a:bodyPr>
          <a:lstStyle>
            <a:lvl1pPr marL="0" indent="0" algn="ctr" defTabSz="134429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353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71830" indent="0" algn="ctr" defTabSz="134429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2366010" algn="l"/>
                <a:tab pos="2366010" algn="l"/>
                <a:tab pos="2366010" algn="l"/>
                <a:tab pos="2366010" algn="l"/>
              </a:tabLst>
              <a:defRPr sz="294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344295" indent="0" algn="ctr" defTabSz="134429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64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2016125" indent="0" algn="ctr" defTabSz="134429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235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687955" indent="0" algn="ctr" defTabSz="134429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235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3359785" indent="0" algn="ctr" defTabSz="1344295" rtl="0" eaLnBrk="1" latinLnBrk="0" hangingPunct="1">
              <a:lnSpc>
                <a:spcPct val="90000"/>
              </a:lnSpc>
              <a:spcBef>
                <a:spcPts val="735"/>
              </a:spcBef>
              <a:buFont typeface="Arial" panose="020B0604020202020204" pitchFamily="34" charset="0"/>
              <a:buNone/>
              <a:defRPr sz="2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32250" indent="0" algn="ctr" defTabSz="1344295" rtl="0" eaLnBrk="1" latinLnBrk="0" hangingPunct="1">
              <a:lnSpc>
                <a:spcPct val="90000"/>
              </a:lnSpc>
              <a:spcBef>
                <a:spcPts val="735"/>
              </a:spcBef>
              <a:buFont typeface="Arial" panose="020B0604020202020204" pitchFamily="34" charset="0"/>
              <a:buNone/>
              <a:defRPr sz="2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04080" indent="0" algn="ctr" defTabSz="1344295" rtl="0" eaLnBrk="1" latinLnBrk="0" hangingPunct="1">
              <a:lnSpc>
                <a:spcPct val="90000"/>
              </a:lnSpc>
              <a:spcBef>
                <a:spcPts val="735"/>
              </a:spcBef>
              <a:buFont typeface="Arial" panose="020B0604020202020204" pitchFamily="34" charset="0"/>
              <a:buNone/>
              <a:defRPr sz="2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75910" indent="0" algn="ctr" defTabSz="1344295" rtl="0" eaLnBrk="1" latinLnBrk="0" hangingPunct="1">
              <a:lnSpc>
                <a:spcPct val="90000"/>
              </a:lnSpc>
              <a:spcBef>
                <a:spcPts val="735"/>
              </a:spcBef>
              <a:buFont typeface="Arial" panose="020B0604020202020204" pitchFamily="34" charset="0"/>
              <a:buNone/>
              <a:defRPr sz="2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rgbClr val="4F4F63"/>
                </a:solidFill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-120"/>
                <a:sym typeface="+mn-ea"/>
              </a:rPr>
              <a:t>讲师：邓泰生</a:t>
            </a:r>
            <a:endParaRPr lang="en-US" altLang="zh-CN" sz="1800" b="1" dirty="0">
              <a:solidFill>
                <a:srgbClr val="4F4F63"/>
              </a:solidFill>
              <a:latin typeface="微软雅黑" panose="020B0503020204020204" charset="-122"/>
              <a:ea typeface="微软雅黑" panose="020B0503020204020204" charset="-122"/>
              <a:cs typeface="Open Sans" panose="020B0606030504020204" pitchFamily="34" charset="-120"/>
              <a:sym typeface="+mn-ea"/>
            </a:endParaRPr>
          </a:p>
        </p:txBody>
      </p:sp>
      <p:pic>
        <p:nvPicPr>
          <p:cNvPr id="6" name="图片 5" descr="网易区块链黑白透明logo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54625" y="5623560"/>
            <a:ext cx="1681480" cy="68643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8BA8C1-691F-FE7E-72E7-3C317D86F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B30AA73A-5A90-283A-6D4C-7D0C51E1DE4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6CE8306-02FA-0714-9EFF-22F25E2CC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代码讲解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78263E41-72C2-B7BD-E978-156508753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7DF4556-E1FF-8FB2-459B-0D7A92BB31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1882" y="1067727"/>
            <a:ext cx="7289182" cy="5466887"/>
          </a:xfrm>
          <a:prstGeom prst="rect">
            <a:avLst/>
          </a:prstGeom>
        </p:spPr>
      </p:pic>
      <p:sp>
        <p:nvSpPr>
          <p:cNvPr id="12" name="Text 9">
            <a:extLst>
              <a:ext uri="{FF2B5EF4-FFF2-40B4-BE49-F238E27FC236}">
                <a16:creationId xmlns:a16="http://schemas.microsoft.com/office/drawing/2014/main" id="{DDF51961-A1A9-9917-B48B-0FA05E74FF8D}"/>
              </a:ext>
            </a:extLst>
          </p:cNvPr>
          <p:cNvSpPr/>
          <p:nvPr/>
        </p:nvSpPr>
        <p:spPr>
          <a:xfrm>
            <a:off x="8626391" y="1410987"/>
            <a:ext cx="3246560" cy="90845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1500" b="1" dirty="0"/>
              <a:t>问题一：</a:t>
            </a:r>
            <a:endParaRPr lang="en-US" altLang="zh-CN" sz="1500" b="1" dirty="0"/>
          </a:p>
          <a:p>
            <a:pPr>
              <a:lnSpc>
                <a:spcPct val="96000"/>
              </a:lnSpc>
              <a:spcBef>
                <a:spcPts val="375"/>
              </a:spcBef>
            </a:pPr>
            <a:r>
              <a:rPr lang="zh-CN" altLang="en-US" sz="1500" b="1" dirty="0">
                <a:solidFill>
                  <a:schemeClr val="accent1"/>
                </a:solidFill>
              </a:rPr>
              <a:t>如果</a:t>
            </a:r>
            <a:r>
              <a:rPr lang="en-US" altLang="zh-CN" sz="1500" b="1" dirty="0" err="1">
                <a:solidFill>
                  <a:schemeClr val="accent1"/>
                </a:solidFill>
              </a:rPr>
              <a:t>newOwner</a:t>
            </a:r>
            <a:r>
              <a:rPr lang="zh-CN" altLang="en-US" sz="1500" b="1" dirty="0">
                <a:solidFill>
                  <a:schemeClr val="accent1"/>
                </a:solidFill>
              </a:rPr>
              <a:t>填错会发生什么情况</a:t>
            </a:r>
            <a:endParaRPr lang="en-US" sz="1500" b="1" dirty="0">
              <a:solidFill>
                <a:schemeClr val="accent1"/>
              </a:solidFill>
            </a:endParaRPr>
          </a:p>
        </p:txBody>
      </p:sp>
      <p:sp>
        <p:nvSpPr>
          <p:cNvPr id="13" name="Text 9">
            <a:extLst>
              <a:ext uri="{FF2B5EF4-FFF2-40B4-BE49-F238E27FC236}">
                <a16:creationId xmlns:a16="http://schemas.microsoft.com/office/drawing/2014/main" id="{FD31A7F7-5A74-1AAD-1508-A257003D57E8}"/>
              </a:ext>
            </a:extLst>
          </p:cNvPr>
          <p:cNvSpPr/>
          <p:nvPr/>
        </p:nvSpPr>
        <p:spPr>
          <a:xfrm>
            <a:off x="8600371" y="2745416"/>
            <a:ext cx="3246560" cy="1181349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1500" b="1" dirty="0"/>
              <a:t>问题二：</a:t>
            </a:r>
            <a:endParaRPr lang="en-US" altLang="zh-CN" sz="1500" b="1" dirty="0"/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1500" b="1" dirty="0">
                <a:solidFill>
                  <a:schemeClr val="accent1"/>
                </a:solidFill>
              </a:rPr>
              <a:t>有的</a:t>
            </a:r>
            <a:r>
              <a:rPr lang="en-US" altLang="zh-CN" sz="1500" b="1" dirty="0" err="1">
                <a:solidFill>
                  <a:schemeClr val="accent1"/>
                </a:solidFill>
              </a:rPr>
              <a:t>tokenID</a:t>
            </a:r>
            <a:r>
              <a:rPr lang="zh-CN" altLang="en-US" sz="1500" b="1" dirty="0">
                <a:solidFill>
                  <a:schemeClr val="accent1"/>
                </a:solidFill>
              </a:rPr>
              <a:t>重复，这个代码的执行结果会是怎么样的？</a:t>
            </a:r>
            <a:endParaRPr lang="en-US" sz="1500" b="1" dirty="0">
              <a:solidFill>
                <a:schemeClr val="accent1"/>
              </a:solidFill>
            </a:endParaRPr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endParaRPr lang="en-US" sz="1500" b="1" dirty="0"/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CD59156A-BE4F-3E3C-7FDF-0F27F08F4C15}"/>
              </a:ext>
            </a:extLst>
          </p:cNvPr>
          <p:cNvSpPr/>
          <p:nvPr/>
        </p:nvSpPr>
        <p:spPr>
          <a:xfrm>
            <a:off x="8641259" y="4626255"/>
            <a:ext cx="3246560" cy="908454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1500" b="1" dirty="0"/>
              <a:t>问题三：</a:t>
            </a:r>
            <a:endParaRPr lang="en-US" altLang="zh-CN" sz="1500" b="1" dirty="0"/>
          </a:p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1500" b="1" dirty="0">
                <a:solidFill>
                  <a:schemeClr val="accent1"/>
                </a:solidFill>
              </a:rPr>
              <a:t>该</a:t>
            </a:r>
            <a:r>
              <a:rPr lang="en-US" altLang="zh-CN" sz="1500" b="1" dirty="0">
                <a:solidFill>
                  <a:schemeClr val="accent1"/>
                </a:solidFill>
              </a:rPr>
              <a:t>mint</a:t>
            </a:r>
            <a:r>
              <a:rPr lang="zh-CN" altLang="en-US" sz="1500" b="1" dirty="0">
                <a:solidFill>
                  <a:schemeClr val="accent1"/>
                </a:solidFill>
              </a:rPr>
              <a:t>接口收了钱，钱去哪里了，要怎么取出来？</a:t>
            </a:r>
            <a:endParaRPr lang="en-US" sz="1500" b="1" dirty="0">
              <a:solidFill>
                <a:schemeClr val="accent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2649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DF0D7-FC2F-3A8B-C6B6-5A6EF5A1F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6631B9FD-F256-A02F-99BE-D854C0BF7B6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33BCFCF-3E96-9625-A2A8-FE26FDE98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代码讲解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50999C3F-7B79-CC9D-2F5E-036CFA4E65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9A234E4-7B19-B9EA-D039-66FC29255C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056" y="1120944"/>
            <a:ext cx="6196827" cy="5356407"/>
          </a:xfrm>
          <a:prstGeom prst="rect">
            <a:avLst/>
          </a:prstGeom>
        </p:spPr>
      </p:pic>
      <p:sp>
        <p:nvSpPr>
          <p:cNvPr id="7" name="Text 9">
            <a:extLst>
              <a:ext uri="{FF2B5EF4-FFF2-40B4-BE49-F238E27FC236}">
                <a16:creationId xmlns:a16="http://schemas.microsoft.com/office/drawing/2014/main" id="{FB93F776-0AB1-83F7-46E9-A4A2D5CCF1E9}"/>
              </a:ext>
            </a:extLst>
          </p:cNvPr>
          <p:cNvSpPr/>
          <p:nvPr/>
        </p:nvSpPr>
        <p:spPr>
          <a:xfrm>
            <a:off x="7957317" y="2414596"/>
            <a:ext cx="3246560" cy="686855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1500" b="1" dirty="0"/>
              <a:t>问题一：</a:t>
            </a:r>
            <a:endParaRPr lang="en-US" altLang="zh-CN" sz="1500" b="1" dirty="0"/>
          </a:p>
          <a:p>
            <a:pPr>
              <a:lnSpc>
                <a:spcPct val="96000"/>
              </a:lnSpc>
              <a:spcBef>
                <a:spcPts val="375"/>
              </a:spcBef>
            </a:pPr>
            <a:r>
              <a:rPr lang="zh-CN" altLang="en-US" sz="1500" b="1" dirty="0">
                <a:solidFill>
                  <a:schemeClr val="accent1"/>
                </a:solidFill>
              </a:rPr>
              <a:t>删除白名单怎么处理</a:t>
            </a:r>
            <a:endParaRPr lang="en-US" sz="1500" b="1" dirty="0">
              <a:solidFill>
                <a:schemeClr val="accent1"/>
              </a:solidFill>
            </a:endParaRPr>
          </a:p>
        </p:txBody>
      </p:sp>
      <p:sp>
        <p:nvSpPr>
          <p:cNvPr id="8" name="Text 9">
            <a:extLst>
              <a:ext uri="{FF2B5EF4-FFF2-40B4-BE49-F238E27FC236}">
                <a16:creationId xmlns:a16="http://schemas.microsoft.com/office/drawing/2014/main" id="{415CFB07-8572-AE3C-9121-B23F77BDB113}"/>
              </a:ext>
            </a:extLst>
          </p:cNvPr>
          <p:cNvSpPr/>
          <p:nvPr/>
        </p:nvSpPr>
        <p:spPr>
          <a:xfrm>
            <a:off x="7931297" y="3749025"/>
            <a:ext cx="3246560" cy="686855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marL="0"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1500" b="1" dirty="0"/>
              <a:t>问题二：</a:t>
            </a:r>
            <a:endParaRPr lang="en-US" altLang="zh-CN" sz="1500" b="1" dirty="0"/>
          </a:p>
          <a:p>
            <a:pPr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1500" b="1" dirty="0">
                <a:solidFill>
                  <a:schemeClr val="accent1"/>
                </a:solidFill>
              </a:rPr>
              <a:t>查询白名单接口有什么问题</a:t>
            </a:r>
            <a:endParaRPr lang="en-US" sz="1500" b="1" dirty="0">
              <a:solidFill>
                <a:schemeClr val="accent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71411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E6FBF-D06A-B34F-E6BD-80020E3C0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E02B552B-1739-0718-E549-AE12BA9A236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-122029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56D72DC-11CB-A6D8-5740-529CD78E2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代码讲解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497604E6-63D4-6977-BF4C-B95FBF4AB8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4D306B7-4C61-E0EB-1256-BB552DC261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342" y="2179772"/>
            <a:ext cx="5879945" cy="3889164"/>
          </a:xfrm>
          <a:prstGeom prst="rect">
            <a:avLst/>
          </a:prstGeom>
        </p:spPr>
      </p:pic>
      <p:sp>
        <p:nvSpPr>
          <p:cNvPr id="7" name="Text 9">
            <a:extLst>
              <a:ext uri="{FF2B5EF4-FFF2-40B4-BE49-F238E27FC236}">
                <a16:creationId xmlns:a16="http://schemas.microsoft.com/office/drawing/2014/main" id="{B528014B-569C-7734-BF78-D38C7EC7A0FF}"/>
              </a:ext>
            </a:extLst>
          </p:cNvPr>
          <p:cNvSpPr/>
          <p:nvPr/>
        </p:nvSpPr>
        <p:spPr>
          <a:xfrm>
            <a:off x="675571" y="1187962"/>
            <a:ext cx="3595345" cy="635559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1500" b="1" dirty="0">
                <a:solidFill>
                  <a:schemeClr val="accent1"/>
                </a:solidFill>
              </a:rPr>
              <a:t>查询接口需要考虑数据量大了，有啥问题？要分页查询。与数据库查询类似</a:t>
            </a:r>
            <a:endParaRPr lang="en-US" altLang="zh-CN" sz="1500" b="1" dirty="0">
              <a:solidFill>
                <a:schemeClr val="accent1"/>
              </a:solidFill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5CC4F40-DBE5-AFFE-42C5-E3C76A3939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2416" y="3202608"/>
            <a:ext cx="5467350" cy="1724025"/>
          </a:xfrm>
          <a:prstGeom prst="rect">
            <a:avLst/>
          </a:prstGeom>
        </p:spPr>
      </p:pic>
      <p:sp>
        <p:nvSpPr>
          <p:cNvPr id="12" name="Text 9">
            <a:extLst>
              <a:ext uri="{FF2B5EF4-FFF2-40B4-BE49-F238E27FC236}">
                <a16:creationId xmlns:a16="http://schemas.microsoft.com/office/drawing/2014/main" id="{403D19A6-4886-4439-9917-411467D1E4F1}"/>
              </a:ext>
            </a:extLst>
          </p:cNvPr>
          <p:cNvSpPr/>
          <p:nvPr/>
        </p:nvSpPr>
        <p:spPr>
          <a:xfrm>
            <a:off x="7407191" y="2221308"/>
            <a:ext cx="3246560" cy="413959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>
              <a:lnSpc>
                <a:spcPct val="96000"/>
              </a:lnSpc>
              <a:spcBef>
                <a:spcPts val="375"/>
              </a:spcBef>
            </a:pPr>
            <a:r>
              <a:rPr lang="zh-CN" altLang="en-US" sz="1500" b="1" dirty="0">
                <a:solidFill>
                  <a:schemeClr val="accent1"/>
                </a:solidFill>
              </a:rPr>
              <a:t>删除接口需要考虑性能</a:t>
            </a:r>
            <a:endParaRPr lang="en-US" sz="1500" b="1" dirty="0">
              <a:solidFill>
                <a:schemeClr val="accent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868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C3D94-FBE7-2D7C-4B23-B752C2B85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2FDF1C67-D894-3D26-68D0-E66E9DB02C3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BE41642-148F-B34A-90E0-37731C731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代码提交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43E8D230-B80D-6BB2-E77C-6125663DC6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sp>
        <p:nvSpPr>
          <p:cNvPr id="7" name="Text 9">
            <a:extLst>
              <a:ext uri="{FF2B5EF4-FFF2-40B4-BE49-F238E27FC236}">
                <a16:creationId xmlns:a16="http://schemas.microsoft.com/office/drawing/2014/main" id="{850F3F55-D242-C2BE-B326-550CEF8864F6}"/>
              </a:ext>
            </a:extLst>
          </p:cNvPr>
          <p:cNvSpPr/>
          <p:nvPr/>
        </p:nvSpPr>
        <p:spPr>
          <a:xfrm>
            <a:off x="675571" y="2247328"/>
            <a:ext cx="8290009" cy="1181349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2000" b="1" dirty="0">
                <a:solidFill>
                  <a:schemeClr val="accent1"/>
                </a:solidFill>
              </a:rPr>
              <a:t>大家把自己开发得代码的代码：提交到</a:t>
            </a:r>
            <a:r>
              <a:rPr lang="en-US" altLang="zh-CN" sz="2000" b="1" dirty="0" err="1">
                <a:solidFill>
                  <a:schemeClr val="accent1"/>
                </a:solidFill>
              </a:rPr>
              <a:t>github</a:t>
            </a:r>
            <a:r>
              <a:rPr lang="zh-CN" altLang="en-US" sz="2000" b="1" dirty="0">
                <a:solidFill>
                  <a:schemeClr val="accent1"/>
                </a:solidFill>
              </a:rPr>
              <a:t>上：</a:t>
            </a:r>
            <a:endParaRPr lang="en-US" altLang="zh-CN" sz="2000" b="1" dirty="0">
              <a:solidFill>
                <a:schemeClr val="accent1"/>
              </a:solidFill>
            </a:endParaRPr>
          </a:p>
          <a:p>
            <a:pPr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2000" b="1" dirty="0">
                <a:solidFill>
                  <a:schemeClr val="accent1"/>
                </a:solidFill>
              </a:rPr>
              <a:t>走出开发者的第一步：</a:t>
            </a:r>
            <a:endParaRPr lang="en-US" altLang="zh-CN" sz="2000" b="1" dirty="0">
              <a:solidFill>
                <a:schemeClr val="accent1"/>
              </a:solidFill>
            </a:endParaRPr>
          </a:p>
          <a:p>
            <a:pPr indent="0">
              <a:lnSpc>
                <a:spcPct val="96000"/>
              </a:lnSpc>
              <a:spcBef>
                <a:spcPts val="375"/>
              </a:spcBef>
              <a:buNone/>
            </a:pPr>
            <a:endParaRPr lang="en-US" altLang="zh-CN" sz="2000" b="1" dirty="0">
              <a:solidFill>
                <a:schemeClr val="accent1"/>
              </a:solidFill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BF64EE5-A99F-E171-4989-665F0DC075F8}"/>
              </a:ext>
            </a:extLst>
          </p:cNvPr>
          <p:cNvSpPr txBox="1"/>
          <p:nvPr/>
        </p:nvSpPr>
        <p:spPr>
          <a:xfrm>
            <a:off x="627255" y="3568610"/>
            <a:ext cx="111818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effectLst/>
                <a:hlinkClick r:id="rId6"/>
              </a:rPr>
              <a:t>https://github.com/TianXuan-Chain/tianxuan-tranning-camp</a:t>
            </a:r>
            <a:endParaRPr lang="zh-CN" alt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76284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FFF6D-35D1-454D-ECB8-1CB9DBC6A1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96BECC67-D1E2-8EE3-821B-A65C8242F8B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-122029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C31EE9C-83A8-5807-638F-5E8814936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训练营真实反馈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B21B4A2D-A575-149A-4CF8-F9F79A4F18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sp>
        <p:nvSpPr>
          <p:cNvPr id="7" name="Text 9">
            <a:extLst>
              <a:ext uri="{FF2B5EF4-FFF2-40B4-BE49-F238E27FC236}">
                <a16:creationId xmlns:a16="http://schemas.microsoft.com/office/drawing/2014/main" id="{A09B1861-2BB2-E0D0-3E8E-7D0362AA74EE}"/>
              </a:ext>
            </a:extLst>
          </p:cNvPr>
          <p:cNvSpPr/>
          <p:nvPr/>
        </p:nvSpPr>
        <p:spPr>
          <a:xfrm>
            <a:off x="653269" y="2358840"/>
            <a:ext cx="10877092" cy="2532616"/>
          </a:xfrm>
          <a:prstGeom prst="rect">
            <a:avLst/>
          </a:prstGeom>
          <a:noFill/>
          <a:ln/>
        </p:spPr>
        <p:txBody>
          <a:bodyPr wrap="square" lIns="95250" tIns="95250" rIns="95250" bIns="95250" rtlCol="0" anchor="t">
            <a:spAutoFit/>
          </a:bodyPr>
          <a:lstStyle/>
          <a:p>
            <a:pPr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3600" b="1" dirty="0">
                <a:solidFill>
                  <a:schemeClr val="accent1"/>
                </a:solidFill>
              </a:rPr>
              <a:t>大家觉得训练营有哪些好的地方？</a:t>
            </a:r>
            <a:endParaRPr lang="en-US" altLang="zh-CN" sz="3600" b="1" dirty="0">
              <a:solidFill>
                <a:schemeClr val="accent1"/>
              </a:solidFill>
            </a:endParaRPr>
          </a:p>
          <a:p>
            <a:pPr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3600" b="1" dirty="0">
                <a:solidFill>
                  <a:schemeClr val="accent1"/>
                </a:solidFill>
              </a:rPr>
              <a:t>是什么让大家坚持下来了？</a:t>
            </a:r>
            <a:endParaRPr lang="en-US" altLang="zh-CN" sz="3600" b="1" dirty="0">
              <a:solidFill>
                <a:schemeClr val="accent1"/>
              </a:solidFill>
            </a:endParaRPr>
          </a:p>
          <a:p>
            <a:pPr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3600" b="1" dirty="0">
                <a:solidFill>
                  <a:schemeClr val="accent1"/>
                </a:solidFill>
              </a:rPr>
              <a:t>训练营有哪些改进的点？</a:t>
            </a:r>
            <a:endParaRPr lang="en-US" altLang="zh-CN" sz="3600" b="1" dirty="0">
              <a:solidFill>
                <a:schemeClr val="accent1"/>
              </a:solidFill>
            </a:endParaRPr>
          </a:p>
          <a:p>
            <a:pPr indent="0">
              <a:lnSpc>
                <a:spcPct val="96000"/>
              </a:lnSpc>
              <a:spcBef>
                <a:spcPts val="375"/>
              </a:spcBef>
              <a:buNone/>
            </a:pPr>
            <a:r>
              <a:rPr lang="zh-CN" altLang="en-US" sz="3600" b="1" dirty="0">
                <a:solidFill>
                  <a:schemeClr val="accent1"/>
                </a:solidFill>
              </a:rPr>
              <a:t>后续是否想成为天玄链的核心开发者，为开源做贡献</a:t>
            </a:r>
            <a:r>
              <a:rPr lang="zh-CN" altLang="en-US" sz="4000" b="1" dirty="0">
                <a:solidFill>
                  <a:schemeClr val="accent1"/>
                </a:solidFill>
              </a:rPr>
              <a:t>？</a:t>
            </a:r>
            <a:endParaRPr lang="en-US" altLang="zh-CN" sz="4000" b="1" dirty="0">
              <a:solidFill>
                <a:schemeClr val="accent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5465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9DDC941F-6502-E95D-2C49-A68C9183D742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8" descr="VCG211257229704">
            <a:extLst>
              <a:ext uri="{FF2B5EF4-FFF2-40B4-BE49-F238E27FC236}">
                <a16:creationId xmlns:a16="http://schemas.microsoft.com/office/drawing/2014/main" id="{9998BC1F-E0C3-F4FD-CD43-B81AA260B6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/>
        </p:blipFill>
        <p:spPr bwMode="auto">
          <a:xfrm>
            <a:off x="191344" y="692696"/>
            <a:ext cx="11737304" cy="6005347"/>
          </a:xfrm>
          <a:prstGeom prst="rect">
            <a:avLst/>
          </a:prstGeom>
        </p:spPr>
      </p:pic>
      <p:sp>
        <p:nvSpPr>
          <p:cNvPr id="8" name="Text 3">
            <a:extLst>
              <a:ext uri="{FF2B5EF4-FFF2-40B4-BE49-F238E27FC236}">
                <a16:creationId xmlns:a16="http://schemas.microsoft.com/office/drawing/2014/main" id="{DA04D647-38A3-AE35-B586-CF82BC8F8ED7}"/>
              </a:ext>
            </a:extLst>
          </p:cNvPr>
          <p:cNvSpPr/>
          <p:nvPr/>
        </p:nvSpPr>
        <p:spPr bwMode="auto">
          <a:xfrm>
            <a:off x="335360" y="1916832"/>
            <a:ext cx="3540840" cy="703206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algn="ctr">
              <a:lnSpc>
                <a:spcPct val="112000"/>
              </a:lnSpc>
              <a:spcBef>
                <a:spcPts val="500"/>
              </a:spcBef>
              <a:defRPr/>
            </a:pPr>
            <a:r>
              <a:rPr lang="zh-CN" altLang="en-US" sz="2800" b="1" dirty="0">
                <a:latin typeface="微软雅黑"/>
                <a:ea typeface="微软雅黑"/>
              </a:rPr>
              <a:t>训练营证书</a:t>
            </a:r>
            <a:endParaRPr lang="en-US" sz="2800" dirty="0"/>
          </a:p>
        </p:txBody>
      </p:sp>
      <p:sp>
        <p:nvSpPr>
          <p:cNvPr id="12" name="Text 7">
            <a:extLst>
              <a:ext uri="{FF2B5EF4-FFF2-40B4-BE49-F238E27FC236}">
                <a16:creationId xmlns:a16="http://schemas.microsoft.com/office/drawing/2014/main" id="{AC660C88-D529-524A-EC9F-2158BD6ECAC6}"/>
              </a:ext>
            </a:extLst>
          </p:cNvPr>
          <p:cNvSpPr/>
          <p:nvPr/>
        </p:nvSpPr>
        <p:spPr bwMode="auto">
          <a:xfrm>
            <a:off x="7983817" y="3336077"/>
            <a:ext cx="3540840" cy="575542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algn="ctr">
              <a:lnSpc>
                <a:spcPct val="112000"/>
              </a:lnSpc>
              <a:spcBef>
                <a:spcPts val="500"/>
              </a:spcBef>
              <a:defRPr/>
            </a:pPr>
            <a:r>
              <a:rPr lang="en-US" sz="2000" b="1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网易参观机会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6" name="Text 11">
            <a:extLst>
              <a:ext uri="{FF2B5EF4-FFF2-40B4-BE49-F238E27FC236}">
                <a16:creationId xmlns:a16="http://schemas.microsoft.com/office/drawing/2014/main" id="{30BF23C8-B1CA-3E9F-39FC-D05A6E741E71}"/>
              </a:ext>
            </a:extLst>
          </p:cNvPr>
          <p:cNvSpPr/>
          <p:nvPr/>
        </p:nvSpPr>
        <p:spPr bwMode="auto">
          <a:xfrm>
            <a:off x="7983817" y="5070696"/>
            <a:ext cx="3540840" cy="575542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algn="ctr">
              <a:lnSpc>
                <a:spcPct val="112000"/>
              </a:lnSpc>
              <a:spcBef>
                <a:spcPts val="500"/>
              </a:spcBef>
              <a:defRPr/>
            </a:pPr>
            <a:r>
              <a:rPr lang="en-US" sz="2000" b="1">
                <a:solidFill>
                  <a:schemeClr val="bg1"/>
                </a:solidFill>
                <a:latin typeface="微软雅黑"/>
                <a:ea typeface="微软雅黑"/>
                <a:cs typeface="微软雅黑"/>
              </a:rPr>
              <a:t>实习机会</a:t>
            </a:r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17" name="Text 12">
            <a:extLst>
              <a:ext uri="{FF2B5EF4-FFF2-40B4-BE49-F238E27FC236}">
                <a16:creationId xmlns:a16="http://schemas.microsoft.com/office/drawing/2014/main" id="{D92F930A-A87E-48A6-0272-4088C1D5B184}"/>
              </a:ext>
            </a:extLst>
          </p:cNvPr>
          <p:cNvSpPr/>
          <p:nvPr/>
        </p:nvSpPr>
        <p:spPr bwMode="auto">
          <a:xfrm>
            <a:off x="428038" y="169603"/>
            <a:ext cx="6168705" cy="872034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defTabSz="1344295">
              <a:spcBef>
                <a:spcPts val="0"/>
              </a:spcBef>
              <a:defRPr/>
            </a:pPr>
            <a:r>
              <a:rPr lang="zh-CN" sz="4000" b="1" spc="300">
                <a:solidFill>
                  <a:srgbClr val="403CCF"/>
                </a:solidFill>
                <a:latin typeface="微软雅黑"/>
                <a:ea typeface="微软雅黑"/>
              </a:rPr>
              <a:t>天玄链训练营</a:t>
            </a:r>
            <a:r>
              <a:rPr lang="en-US" sz="4000" b="1" spc="300">
                <a:solidFill>
                  <a:srgbClr val="403CCF"/>
                </a:solidFill>
                <a:latin typeface="微软雅黑"/>
                <a:ea typeface="微软雅黑"/>
              </a:rPr>
              <a:t>-</a:t>
            </a:r>
            <a:r>
              <a:rPr lang="zh-CN" sz="4000" b="1" spc="300">
                <a:solidFill>
                  <a:srgbClr val="403CCF"/>
                </a:solidFill>
                <a:latin typeface="微软雅黑"/>
                <a:ea typeface="微软雅黑"/>
              </a:rPr>
              <a:t>收获</a:t>
            </a:r>
          </a:p>
        </p:txBody>
      </p:sp>
      <p:pic>
        <p:nvPicPr>
          <p:cNvPr id="18" name="图片 17" descr="网易区块链黑白透明logo">
            <a:extLst>
              <a:ext uri="{FF2B5EF4-FFF2-40B4-BE49-F238E27FC236}">
                <a16:creationId xmlns:a16="http://schemas.microsoft.com/office/drawing/2014/main" id="{8591344B-C534-CCC2-9A9F-E9F48B231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574985" y="219166"/>
            <a:ext cx="1764665" cy="720724"/>
          </a:xfrm>
          <a:prstGeom prst="rect">
            <a:avLst/>
          </a:prstGeom>
        </p:spPr>
      </p:pic>
      <p:pic>
        <p:nvPicPr>
          <p:cNvPr id="1026" name="Picture 2" descr="Picture icon">
            <a:extLst>
              <a:ext uri="{FF2B5EF4-FFF2-40B4-BE49-F238E27FC236}">
                <a16:creationId xmlns:a16="http://schemas.microsoft.com/office/drawing/2014/main" id="{7A7204B3-0598-D373-E7AF-35FAC5BAE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384" y="2852936"/>
            <a:ext cx="3312368" cy="2318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Picture icon">
            <a:extLst>
              <a:ext uri="{FF2B5EF4-FFF2-40B4-BE49-F238E27FC236}">
                <a16:creationId xmlns:a16="http://schemas.microsoft.com/office/drawing/2014/main" id="{CBB43FE2-3FBE-107E-561B-254A4877C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800" y="2924944"/>
            <a:ext cx="3384376" cy="225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3">
            <a:extLst>
              <a:ext uri="{FF2B5EF4-FFF2-40B4-BE49-F238E27FC236}">
                <a16:creationId xmlns:a16="http://schemas.microsoft.com/office/drawing/2014/main" id="{AEB0206D-B36F-96FE-E3F6-661BA3F54561}"/>
              </a:ext>
            </a:extLst>
          </p:cNvPr>
          <p:cNvSpPr/>
          <p:nvPr/>
        </p:nvSpPr>
        <p:spPr bwMode="auto">
          <a:xfrm>
            <a:off x="3935760" y="1916832"/>
            <a:ext cx="3540840" cy="703206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algn="ctr">
              <a:lnSpc>
                <a:spcPct val="112000"/>
              </a:lnSpc>
              <a:spcBef>
                <a:spcPts val="500"/>
              </a:spcBef>
              <a:defRPr/>
            </a:pPr>
            <a:r>
              <a:rPr lang="zh-CN" altLang="en-US" sz="2800" b="1" dirty="0">
                <a:latin typeface="微软雅黑"/>
                <a:ea typeface="微软雅黑"/>
              </a:rPr>
              <a:t>网易参观机会</a:t>
            </a:r>
            <a:endParaRPr lang="en-US" sz="2800" dirty="0"/>
          </a:p>
        </p:txBody>
      </p:sp>
      <p:sp>
        <p:nvSpPr>
          <p:cNvPr id="25" name="Text 3">
            <a:extLst>
              <a:ext uri="{FF2B5EF4-FFF2-40B4-BE49-F238E27FC236}">
                <a16:creationId xmlns:a16="http://schemas.microsoft.com/office/drawing/2014/main" id="{3D11A4FA-CA2D-4051-B290-EBADE6D83652}"/>
              </a:ext>
            </a:extLst>
          </p:cNvPr>
          <p:cNvSpPr/>
          <p:nvPr/>
        </p:nvSpPr>
        <p:spPr bwMode="auto">
          <a:xfrm>
            <a:off x="7896200" y="1916832"/>
            <a:ext cx="3540840" cy="703206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algn="ctr">
              <a:lnSpc>
                <a:spcPct val="112000"/>
              </a:lnSpc>
              <a:spcBef>
                <a:spcPts val="500"/>
              </a:spcBef>
              <a:defRPr/>
            </a:pPr>
            <a:r>
              <a:rPr lang="zh-CN" altLang="en-US" sz="2800" b="1" dirty="0">
                <a:latin typeface="微软雅黑"/>
                <a:ea typeface="微软雅黑"/>
              </a:rPr>
              <a:t>训练营礼品</a:t>
            </a:r>
            <a:endParaRPr lang="en-US" sz="2800" dirty="0"/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F8FF6626-1934-DBEB-FE94-33BF5024F6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56240" y="2924944"/>
            <a:ext cx="3168352" cy="2241327"/>
          </a:xfrm>
          <a:prstGeom prst="rect">
            <a:avLst/>
          </a:prstGeom>
        </p:spPr>
      </p:pic>
      <p:sp>
        <p:nvSpPr>
          <p:cNvPr id="3" name="Text 1">
            <a:extLst>
              <a:ext uri="{FF2B5EF4-FFF2-40B4-BE49-F238E27FC236}">
                <a16:creationId xmlns:a16="http://schemas.microsoft.com/office/drawing/2014/main" id="{FB2FB455-59A6-F058-0A19-3FEC2D710092}"/>
              </a:ext>
            </a:extLst>
          </p:cNvPr>
          <p:cNvSpPr/>
          <p:nvPr/>
        </p:nvSpPr>
        <p:spPr bwMode="auto">
          <a:xfrm>
            <a:off x="767408" y="5445224"/>
            <a:ext cx="2952327" cy="1271117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>
              <a:lnSpc>
                <a:spcPct val="96000"/>
              </a:lnSpc>
              <a:spcBef>
                <a:spcPts val="500"/>
              </a:spcBef>
              <a:defRPr/>
            </a:pPr>
            <a:r>
              <a:rPr lang="zh-CN" altLang="en-US" sz="2000" dirty="0"/>
              <a:t>条件：完成训练营</a:t>
            </a:r>
            <a:endParaRPr lang="en-US" sz="2000" dirty="0"/>
          </a:p>
          <a:p>
            <a:pPr>
              <a:lnSpc>
                <a:spcPct val="96000"/>
              </a:lnSpc>
              <a:spcBef>
                <a:spcPts val="500"/>
              </a:spcBef>
              <a:defRPr/>
            </a:pPr>
            <a:endParaRPr lang="en-US" sz="2000" dirty="0"/>
          </a:p>
          <a:p>
            <a:pPr>
              <a:lnSpc>
                <a:spcPct val="96000"/>
              </a:lnSpc>
              <a:spcBef>
                <a:spcPts val="500"/>
              </a:spcBef>
              <a:defRPr/>
            </a:pPr>
            <a:endParaRPr lang="en-US" sz="2000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29F2EE4D-A5F7-6073-7417-683EF6B61275}"/>
              </a:ext>
            </a:extLst>
          </p:cNvPr>
          <p:cNvSpPr/>
          <p:nvPr/>
        </p:nvSpPr>
        <p:spPr bwMode="auto">
          <a:xfrm>
            <a:off x="4583832" y="5445224"/>
            <a:ext cx="2952327" cy="1271117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>
              <a:lnSpc>
                <a:spcPct val="96000"/>
              </a:lnSpc>
              <a:spcBef>
                <a:spcPts val="500"/>
              </a:spcBef>
              <a:defRPr/>
            </a:pPr>
            <a:r>
              <a:rPr lang="zh-CN" altLang="en-US" sz="2000" dirty="0"/>
              <a:t>条件：完成训练营</a:t>
            </a:r>
            <a:endParaRPr lang="en-US" sz="2000" dirty="0"/>
          </a:p>
          <a:p>
            <a:pPr>
              <a:lnSpc>
                <a:spcPct val="96000"/>
              </a:lnSpc>
              <a:spcBef>
                <a:spcPts val="500"/>
              </a:spcBef>
              <a:defRPr/>
            </a:pPr>
            <a:endParaRPr lang="en-US" sz="2000" dirty="0"/>
          </a:p>
          <a:p>
            <a:pPr>
              <a:lnSpc>
                <a:spcPct val="96000"/>
              </a:lnSpc>
              <a:spcBef>
                <a:spcPts val="500"/>
              </a:spcBef>
              <a:defRPr/>
            </a:pPr>
            <a:endParaRPr lang="en-US" sz="2000" dirty="0"/>
          </a:p>
        </p:txBody>
      </p:sp>
      <p:sp>
        <p:nvSpPr>
          <p:cNvPr id="6" name="Text 1">
            <a:extLst>
              <a:ext uri="{FF2B5EF4-FFF2-40B4-BE49-F238E27FC236}">
                <a16:creationId xmlns:a16="http://schemas.microsoft.com/office/drawing/2014/main" id="{4C6D6CC1-91DA-9872-3314-E0181346F27A}"/>
              </a:ext>
            </a:extLst>
          </p:cNvPr>
          <p:cNvSpPr/>
          <p:nvPr/>
        </p:nvSpPr>
        <p:spPr bwMode="auto">
          <a:xfrm>
            <a:off x="8616280" y="5373216"/>
            <a:ext cx="2952328" cy="911532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>
              <a:lnSpc>
                <a:spcPct val="96000"/>
              </a:lnSpc>
              <a:spcBef>
                <a:spcPts val="500"/>
              </a:spcBef>
              <a:defRPr/>
            </a:pPr>
            <a:r>
              <a:rPr lang="zh-CN" altLang="en-US" sz="2000" dirty="0"/>
              <a:t>条件：完成训练营</a:t>
            </a:r>
            <a:endParaRPr lang="en-US" sz="2000" dirty="0"/>
          </a:p>
          <a:p>
            <a:pPr>
              <a:lnSpc>
                <a:spcPct val="96000"/>
              </a:lnSpc>
              <a:spcBef>
                <a:spcPts val="500"/>
              </a:spcBef>
              <a:defRPr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56188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VCG211257229704"/>
          <p:cNvPicPr>
            <a:picLocks noChangeAspect="1"/>
          </p:cNvPicPr>
          <p:nvPr/>
        </p:nvPicPr>
        <p:blipFill>
          <a:blip r:embed="rId7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pic>
        <p:nvPicPr>
          <p:cNvPr id="12" name="图片 11" descr="图片1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12191365" cy="23876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568325" y="2895600"/>
            <a:ext cx="11101070" cy="1066165"/>
          </a:xfrm>
        </p:spPr>
        <p:txBody>
          <a:bodyPr anchor="ctr" anchorCtr="0"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44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谢谢聆听！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45045" y="4046373"/>
            <a:ext cx="9799271" cy="610778"/>
          </a:xfrm>
        </p:spPr>
        <p:txBody>
          <a:bodyPr anchor="ctr" anchorCtr="0">
            <a:noAutofit/>
          </a:bodyPr>
          <a:lstStyle/>
          <a:p>
            <a:pPr algn="ctr"/>
            <a:r>
              <a:rPr lang="zh-CN" altLang="en-US" sz="2400" b="1" dirty="0">
                <a:solidFill>
                  <a:srgbClr val="4F4F63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组织单位：网易（杭州）网络有限公司</a:t>
            </a:r>
          </a:p>
        </p:txBody>
      </p:sp>
      <p:sp>
        <p:nvSpPr>
          <p:cNvPr id="9" name="副标题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198988" y="4734714"/>
            <a:ext cx="9799271" cy="610778"/>
          </a:xfrm>
          <a:prstGeom prst="rect">
            <a:avLst/>
          </a:prstGeom>
        </p:spPr>
        <p:txBody>
          <a:bodyPr vert="horz" lIns="25400" tIns="13208" rIns="25400" bIns="13208" rtlCol="0" anchor="ctr" anchorCtr="0">
            <a:noAutofit/>
          </a:bodyPr>
          <a:lstStyle>
            <a:lvl1pPr marL="0" indent="0" algn="ctr" defTabSz="1344295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353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71830" indent="0" algn="ctr" defTabSz="134429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tabLst>
                <a:tab pos="2366010" algn="l"/>
                <a:tab pos="2366010" algn="l"/>
                <a:tab pos="2366010" algn="l"/>
                <a:tab pos="2366010" algn="l"/>
              </a:tabLst>
              <a:defRPr sz="294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344295" indent="0" algn="ctr" defTabSz="134429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64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2016125" indent="0" algn="ctr" defTabSz="134429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None/>
              <a:defRPr sz="235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687955" indent="0" algn="ctr" defTabSz="1344295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None/>
              <a:defRPr sz="235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3359785" indent="0" algn="ctr" defTabSz="1344295" rtl="0" eaLnBrk="1" latinLnBrk="0" hangingPunct="1">
              <a:lnSpc>
                <a:spcPct val="90000"/>
              </a:lnSpc>
              <a:spcBef>
                <a:spcPts val="735"/>
              </a:spcBef>
              <a:buFont typeface="Arial" panose="020B0604020202020204" pitchFamily="34" charset="0"/>
              <a:buNone/>
              <a:defRPr sz="2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32250" indent="0" algn="ctr" defTabSz="1344295" rtl="0" eaLnBrk="1" latinLnBrk="0" hangingPunct="1">
              <a:lnSpc>
                <a:spcPct val="90000"/>
              </a:lnSpc>
              <a:spcBef>
                <a:spcPts val="735"/>
              </a:spcBef>
              <a:buFont typeface="Arial" panose="020B0604020202020204" pitchFamily="34" charset="0"/>
              <a:buNone/>
              <a:defRPr sz="2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04080" indent="0" algn="ctr" defTabSz="1344295" rtl="0" eaLnBrk="1" latinLnBrk="0" hangingPunct="1">
              <a:lnSpc>
                <a:spcPct val="90000"/>
              </a:lnSpc>
              <a:spcBef>
                <a:spcPts val="735"/>
              </a:spcBef>
              <a:buFont typeface="Arial" panose="020B0604020202020204" pitchFamily="34" charset="0"/>
              <a:buNone/>
              <a:defRPr sz="2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75910" indent="0" algn="ctr" defTabSz="1344295" rtl="0" eaLnBrk="1" latinLnBrk="0" hangingPunct="1">
              <a:lnSpc>
                <a:spcPct val="90000"/>
              </a:lnSpc>
              <a:spcBef>
                <a:spcPts val="735"/>
              </a:spcBef>
              <a:buFont typeface="Arial" panose="020B0604020202020204" pitchFamily="34" charset="0"/>
              <a:buNone/>
              <a:defRPr sz="2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800" b="1" dirty="0">
                <a:solidFill>
                  <a:srgbClr val="4F4F63"/>
                </a:solidFill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-120"/>
                <a:sym typeface="+mn-ea"/>
              </a:rPr>
              <a:t>讲师：</a:t>
            </a:r>
            <a:r>
              <a:rPr lang="en-US" altLang="zh-CN" sz="1800" b="1" dirty="0">
                <a:solidFill>
                  <a:srgbClr val="4F4F63"/>
                </a:solidFill>
                <a:latin typeface="微软雅黑" panose="020B0503020204020204" charset="-122"/>
                <a:ea typeface="微软雅黑" panose="020B0503020204020204" charset="-122"/>
                <a:cs typeface="Open Sans" panose="020B0606030504020204" pitchFamily="34" charset="-120"/>
                <a:sym typeface="+mn-ea"/>
              </a:rPr>
              <a:t>XXX</a:t>
            </a:r>
          </a:p>
        </p:txBody>
      </p:sp>
      <p:pic>
        <p:nvPicPr>
          <p:cNvPr id="24" name="图片 23" descr="交易 (1) 11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435090" y="-1196975"/>
            <a:ext cx="657225" cy="657225"/>
          </a:xfrm>
          <a:prstGeom prst="rect">
            <a:avLst/>
          </a:prstGeom>
        </p:spPr>
      </p:pic>
      <p:pic>
        <p:nvPicPr>
          <p:cNvPr id="4" name="图片 3" descr="网易区块链黑白透明logo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99380" y="5375910"/>
            <a:ext cx="1689735" cy="6902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E4889A9D-CC45-AD19-9DB7-15E32756E7FD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Image 0" descr="https://card-ai-public.oss-cn-hangzhou.aliyuncs.com/107/user_file/2023_12_24/90f9d4e3605006cdd61b6f86c4997d88.png">
            <a:extLst>
              <a:ext uri="{FF2B5EF4-FFF2-40B4-BE49-F238E27FC236}">
                <a16:creationId xmlns:a16="http://schemas.microsoft.com/office/drawing/2014/main" id="{8F2A6373-D7E6-EB7D-8BB5-288206BA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0" y="-381000"/>
            <a:ext cx="3678725" cy="6460201"/>
          </a:xfrm>
          <a:prstGeom prst="rect">
            <a:avLst/>
          </a:prstGeom>
        </p:spPr>
      </p:pic>
      <p:pic>
        <p:nvPicPr>
          <p:cNvPr id="5" name="图片 1" descr="VCG211257229704">
            <a:extLst>
              <a:ext uri="{FF2B5EF4-FFF2-40B4-BE49-F238E27FC236}">
                <a16:creationId xmlns:a16="http://schemas.microsoft.com/office/drawing/2014/main" id="{2D525C5B-E10F-31E2-0B41-23317040084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/>
        </p:blipFill>
        <p:spPr bwMode="auto">
          <a:xfrm>
            <a:off x="-119743" y="635"/>
            <a:ext cx="12192000" cy="6857365"/>
          </a:xfrm>
          <a:prstGeom prst="rect">
            <a:avLst/>
          </a:prstGeom>
        </p:spPr>
      </p:pic>
      <p:pic>
        <p:nvPicPr>
          <p:cNvPr id="6" name="图片 61" descr="网易区块链黑白透明logo">
            <a:extLst>
              <a:ext uri="{FF2B5EF4-FFF2-40B4-BE49-F238E27FC236}">
                <a16:creationId xmlns:a16="http://schemas.microsoft.com/office/drawing/2014/main" id="{45AE7573-480B-5B05-B19E-7AB7E07DB0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9833700" y="230051"/>
            <a:ext cx="1764665" cy="720724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3C97DABB-F91B-3706-3711-35584828D73E}"/>
              </a:ext>
            </a:extLst>
          </p:cNvPr>
          <p:cNvSpPr/>
          <p:nvPr/>
        </p:nvSpPr>
        <p:spPr bwMode="auto">
          <a:xfrm>
            <a:off x="875665" y="4875529"/>
            <a:ext cx="2510155" cy="4889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indent="0" algn="ctr">
              <a:lnSpc>
                <a:spcPct val="150000"/>
              </a:lnSpc>
              <a:defRPr/>
            </a:pPr>
            <a:endParaRPr lang="zh-CN" sz="1400"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Text 0">
            <a:extLst>
              <a:ext uri="{FF2B5EF4-FFF2-40B4-BE49-F238E27FC236}">
                <a16:creationId xmlns:a16="http://schemas.microsoft.com/office/drawing/2014/main" id="{CBAC26DB-3EDF-C3A5-5723-7E1FB64AFBBF}"/>
              </a:ext>
            </a:extLst>
          </p:cNvPr>
          <p:cNvSpPr/>
          <p:nvPr/>
        </p:nvSpPr>
        <p:spPr bwMode="auto">
          <a:xfrm>
            <a:off x="2056997" y="134376"/>
            <a:ext cx="2272184" cy="1000146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algn="ctr" defTabSz="1344295">
              <a:lnSpc>
                <a:spcPct val="120000"/>
              </a:lnSpc>
              <a:defRPr/>
            </a:pPr>
            <a:r>
              <a:rPr lang="en-US" sz="4400" b="1" spc="300">
                <a:solidFill>
                  <a:srgbClr val="403CCF"/>
                </a:solidFill>
                <a:latin typeface="微软雅黑"/>
                <a:ea typeface="微软雅黑"/>
              </a:rPr>
              <a:t>目录</a:t>
            </a:r>
          </a:p>
        </p:txBody>
      </p:sp>
      <p:sp>
        <p:nvSpPr>
          <p:cNvPr id="9" name="Shape 2">
            <a:extLst>
              <a:ext uri="{FF2B5EF4-FFF2-40B4-BE49-F238E27FC236}">
                <a16:creationId xmlns:a16="http://schemas.microsoft.com/office/drawing/2014/main" id="{6F6C6CF1-A703-2B04-9297-92B19223EE05}"/>
              </a:ext>
            </a:extLst>
          </p:cNvPr>
          <p:cNvSpPr/>
          <p:nvPr/>
        </p:nvSpPr>
        <p:spPr bwMode="auto">
          <a:xfrm>
            <a:off x="2806095" y="1692661"/>
            <a:ext cx="4257524" cy="1150392"/>
          </a:xfrm>
          <a:custGeom>
            <a:avLst/>
            <a:gdLst/>
            <a:ahLst/>
            <a:cxnLst/>
            <a:rect l="l" t="t" r="r" b="b"/>
            <a:pathLst>
              <a:path w="3193143" h="862794" extrusionOk="0">
                <a:moveTo>
                  <a:pt x="431397" y="0"/>
                </a:moveTo>
                <a:lnTo>
                  <a:pt x="2761746" y="0"/>
                </a:lnTo>
                <a:cubicBezTo>
                  <a:pt x="2999840" y="0"/>
                  <a:pt x="3193143" y="193302"/>
                  <a:pt x="3193143" y="431397"/>
                </a:cubicBezTo>
                <a:lnTo>
                  <a:pt x="3193143" y="431397"/>
                </a:lnTo>
                <a:cubicBezTo>
                  <a:pt x="3193143" y="669491"/>
                  <a:pt x="2999840" y="862794"/>
                  <a:pt x="2761746" y="862794"/>
                </a:cubicBezTo>
                <a:lnTo>
                  <a:pt x="431397" y="862794"/>
                </a:lnTo>
                <a:cubicBezTo>
                  <a:pt x="193302" y="862794"/>
                  <a:pt x="0" y="669491"/>
                  <a:pt x="0" y="431397"/>
                </a:cubicBezTo>
                <a:lnTo>
                  <a:pt x="0" y="431397"/>
                </a:lnTo>
                <a:cubicBezTo>
                  <a:pt x="0" y="193302"/>
                  <a:pt x="193302" y="0"/>
                  <a:pt x="431397" y="0"/>
                </a:cubicBezTo>
                <a:close/>
              </a:path>
            </a:pathLst>
          </a:custGeom>
          <a:gradFill>
            <a:gsLst>
              <a:gs pos="0">
                <a:srgbClr val="C6D9F0"/>
              </a:gs>
              <a:gs pos="100000">
                <a:srgbClr val="FFFFFF">
                  <a:alpha val="0"/>
                </a:srgbClr>
              </a:gs>
            </a:gsLst>
          </a:gradFill>
        </p:spPr>
      </p:sp>
      <p:sp>
        <p:nvSpPr>
          <p:cNvPr id="10" name="Shape 3">
            <a:extLst>
              <a:ext uri="{FF2B5EF4-FFF2-40B4-BE49-F238E27FC236}">
                <a16:creationId xmlns:a16="http://schemas.microsoft.com/office/drawing/2014/main" id="{8AD6FA31-94DE-6471-A048-FC03E59A6506}"/>
              </a:ext>
            </a:extLst>
          </p:cNvPr>
          <p:cNvSpPr/>
          <p:nvPr/>
        </p:nvSpPr>
        <p:spPr bwMode="auto">
          <a:xfrm>
            <a:off x="3053377" y="1939942"/>
            <a:ext cx="655831" cy="655831"/>
          </a:xfrm>
          <a:custGeom>
            <a:avLst/>
            <a:gdLst/>
            <a:ahLst/>
            <a:cxnLst/>
            <a:rect l="l" t="t" r="r" b="b"/>
            <a:pathLst>
              <a:path w="491873" h="491873" extrusionOk="0">
                <a:moveTo>
                  <a:pt x="245937" y="0"/>
                </a:moveTo>
                <a:cubicBezTo>
                  <a:pt x="381673" y="0"/>
                  <a:pt x="491873" y="110200"/>
                  <a:pt x="491873" y="245937"/>
                </a:cubicBezTo>
                <a:cubicBezTo>
                  <a:pt x="491873" y="381673"/>
                  <a:pt x="381673" y="491873"/>
                  <a:pt x="245937" y="491873"/>
                </a:cubicBezTo>
                <a:cubicBezTo>
                  <a:pt x="110200" y="491873"/>
                  <a:pt x="0" y="381673"/>
                  <a:pt x="0" y="245937"/>
                </a:cubicBezTo>
                <a:cubicBezTo>
                  <a:pt x="0" y="110200"/>
                  <a:pt x="110200" y="0"/>
                  <a:pt x="245937" y="0"/>
                </a:cubicBezTo>
                <a:close/>
              </a:path>
            </a:pathLst>
          </a:custGeom>
          <a:solidFill>
            <a:srgbClr val="283968"/>
          </a:solidFill>
        </p:spPr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B8F86AC3-01D2-801D-33F3-BF6B2FE5D482}"/>
              </a:ext>
            </a:extLst>
          </p:cNvPr>
          <p:cNvSpPr/>
          <p:nvPr/>
        </p:nvSpPr>
        <p:spPr bwMode="auto">
          <a:xfrm>
            <a:off x="3053377" y="1939942"/>
            <a:ext cx="655831" cy="655831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spcBef>
                <a:spcPts val="500"/>
              </a:spcBef>
              <a:defRPr/>
            </a:pPr>
            <a:r>
              <a:rPr lang="en-US" sz="200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01</a:t>
            </a:r>
            <a:endParaRPr lang="en-US" sz="2000"/>
          </a:p>
        </p:txBody>
      </p:sp>
      <p:sp>
        <p:nvSpPr>
          <p:cNvPr id="12" name="Text 5">
            <a:extLst>
              <a:ext uri="{FF2B5EF4-FFF2-40B4-BE49-F238E27FC236}">
                <a16:creationId xmlns:a16="http://schemas.microsoft.com/office/drawing/2014/main" id="{353437FF-4DB8-DB73-63E6-69170A3B9E47}"/>
              </a:ext>
            </a:extLst>
          </p:cNvPr>
          <p:cNvSpPr/>
          <p:nvPr/>
        </p:nvSpPr>
        <p:spPr bwMode="auto">
          <a:xfrm>
            <a:off x="3798469" y="1868133"/>
            <a:ext cx="6403864" cy="760401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defTabSz="1344295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defRPr/>
            </a:pPr>
            <a:r>
              <a:rPr lang="zh-CN" altLang="en-US" sz="3200" b="1" spc="200" dirty="0">
                <a:solidFill>
                  <a:srgbClr val="4F4F63"/>
                </a:solidFill>
                <a:latin typeface="微软雅黑"/>
                <a:ea typeface="微软雅黑"/>
              </a:rPr>
              <a:t>常见的问题分析</a:t>
            </a:r>
            <a:endParaRPr lang="en-US" sz="3200" b="1" spc="200" dirty="0">
              <a:solidFill>
                <a:srgbClr val="4F4F63"/>
              </a:solidFill>
              <a:latin typeface="微软雅黑"/>
              <a:ea typeface="微软雅黑"/>
            </a:endParaRPr>
          </a:p>
        </p:txBody>
      </p:sp>
      <p:sp>
        <p:nvSpPr>
          <p:cNvPr id="13" name="Shape 10">
            <a:extLst>
              <a:ext uri="{FF2B5EF4-FFF2-40B4-BE49-F238E27FC236}">
                <a16:creationId xmlns:a16="http://schemas.microsoft.com/office/drawing/2014/main" id="{54964623-36AD-BE5E-BD24-751CE64DA896}"/>
              </a:ext>
            </a:extLst>
          </p:cNvPr>
          <p:cNvSpPr/>
          <p:nvPr/>
        </p:nvSpPr>
        <p:spPr bwMode="auto">
          <a:xfrm>
            <a:off x="2806095" y="3229327"/>
            <a:ext cx="4257524" cy="1150392"/>
          </a:xfrm>
          <a:custGeom>
            <a:avLst/>
            <a:gdLst/>
            <a:ahLst/>
            <a:cxnLst/>
            <a:rect l="l" t="t" r="r" b="b"/>
            <a:pathLst>
              <a:path w="3193143" h="862794" extrusionOk="0">
                <a:moveTo>
                  <a:pt x="431397" y="0"/>
                </a:moveTo>
                <a:lnTo>
                  <a:pt x="2761746" y="0"/>
                </a:lnTo>
                <a:cubicBezTo>
                  <a:pt x="2999840" y="0"/>
                  <a:pt x="3193143" y="193302"/>
                  <a:pt x="3193143" y="431397"/>
                </a:cubicBezTo>
                <a:lnTo>
                  <a:pt x="3193143" y="431397"/>
                </a:lnTo>
                <a:cubicBezTo>
                  <a:pt x="3193143" y="669491"/>
                  <a:pt x="2999840" y="862794"/>
                  <a:pt x="2761746" y="862794"/>
                </a:cubicBezTo>
                <a:lnTo>
                  <a:pt x="431397" y="862794"/>
                </a:lnTo>
                <a:cubicBezTo>
                  <a:pt x="193302" y="862794"/>
                  <a:pt x="0" y="669491"/>
                  <a:pt x="0" y="431397"/>
                </a:cubicBezTo>
                <a:lnTo>
                  <a:pt x="0" y="431397"/>
                </a:lnTo>
                <a:cubicBezTo>
                  <a:pt x="0" y="193302"/>
                  <a:pt x="193302" y="0"/>
                  <a:pt x="431397" y="0"/>
                </a:cubicBezTo>
                <a:close/>
              </a:path>
            </a:pathLst>
          </a:custGeom>
          <a:gradFill>
            <a:gsLst>
              <a:gs pos="0">
                <a:srgbClr val="C6D9F0"/>
              </a:gs>
              <a:gs pos="100000">
                <a:srgbClr val="FFFFFF">
                  <a:alpha val="0"/>
                </a:srgbClr>
              </a:gs>
            </a:gsLst>
          </a:gradFill>
        </p:spPr>
      </p:sp>
      <p:sp>
        <p:nvSpPr>
          <p:cNvPr id="14" name="Shape 11">
            <a:extLst>
              <a:ext uri="{FF2B5EF4-FFF2-40B4-BE49-F238E27FC236}">
                <a16:creationId xmlns:a16="http://schemas.microsoft.com/office/drawing/2014/main" id="{FA86F4A0-302E-3BA3-80D7-5C3F927AECA2}"/>
              </a:ext>
            </a:extLst>
          </p:cNvPr>
          <p:cNvSpPr/>
          <p:nvPr/>
        </p:nvSpPr>
        <p:spPr bwMode="auto">
          <a:xfrm>
            <a:off x="3053377" y="3476607"/>
            <a:ext cx="655831" cy="655831"/>
          </a:xfrm>
          <a:custGeom>
            <a:avLst/>
            <a:gdLst/>
            <a:ahLst/>
            <a:cxnLst/>
            <a:rect l="l" t="t" r="r" b="b"/>
            <a:pathLst>
              <a:path w="491873" h="491873" extrusionOk="0">
                <a:moveTo>
                  <a:pt x="245937" y="0"/>
                </a:moveTo>
                <a:cubicBezTo>
                  <a:pt x="381673" y="0"/>
                  <a:pt x="491873" y="110200"/>
                  <a:pt x="491873" y="245937"/>
                </a:cubicBezTo>
                <a:cubicBezTo>
                  <a:pt x="491873" y="381673"/>
                  <a:pt x="381673" y="491873"/>
                  <a:pt x="245937" y="491873"/>
                </a:cubicBezTo>
                <a:cubicBezTo>
                  <a:pt x="110200" y="491873"/>
                  <a:pt x="0" y="381673"/>
                  <a:pt x="0" y="245937"/>
                </a:cubicBezTo>
                <a:cubicBezTo>
                  <a:pt x="0" y="110200"/>
                  <a:pt x="110200" y="0"/>
                  <a:pt x="245937" y="0"/>
                </a:cubicBezTo>
                <a:close/>
              </a:path>
            </a:pathLst>
          </a:custGeom>
          <a:solidFill>
            <a:srgbClr val="283968"/>
          </a:solidFill>
        </p:spPr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76D36E73-23D3-4DC7-C758-B5C2A54641BD}"/>
              </a:ext>
            </a:extLst>
          </p:cNvPr>
          <p:cNvSpPr/>
          <p:nvPr/>
        </p:nvSpPr>
        <p:spPr bwMode="auto">
          <a:xfrm>
            <a:off x="3053377" y="3476607"/>
            <a:ext cx="655831" cy="655831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spcBef>
                <a:spcPts val="500"/>
              </a:spcBef>
              <a:defRPr/>
            </a:pPr>
            <a:r>
              <a:rPr lang="en-US" sz="200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02</a:t>
            </a:r>
            <a:endParaRPr lang="en-US" sz="2000"/>
          </a:p>
        </p:txBody>
      </p:sp>
      <p:sp>
        <p:nvSpPr>
          <p:cNvPr id="16" name="Text 13">
            <a:extLst>
              <a:ext uri="{FF2B5EF4-FFF2-40B4-BE49-F238E27FC236}">
                <a16:creationId xmlns:a16="http://schemas.microsoft.com/office/drawing/2014/main" id="{1668A917-A6F2-4F19-EFDD-CBCCD0CC15EB}"/>
              </a:ext>
            </a:extLst>
          </p:cNvPr>
          <p:cNvSpPr/>
          <p:nvPr/>
        </p:nvSpPr>
        <p:spPr bwMode="auto">
          <a:xfrm>
            <a:off x="3842012" y="3415686"/>
            <a:ext cx="4630252" cy="760401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defTabSz="1344295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defRPr/>
            </a:pPr>
            <a:r>
              <a:rPr lang="zh-CN" altLang="en-US" sz="3200" b="1" spc="200" dirty="0">
                <a:solidFill>
                  <a:srgbClr val="4F4F63"/>
                </a:solidFill>
                <a:latin typeface="微软雅黑"/>
                <a:ea typeface="微软雅黑"/>
              </a:rPr>
              <a:t>接口的代码解析</a:t>
            </a:r>
            <a:endParaRPr lang="en-US" altLang="zh-CN" sz="3200" b="1" spc="200" dirty="0">
              <a:solidFill>
                <a:srgbClr val="4F4F63"/>
              </a:solidFill>
              <a:latin typeface="微软雅黑"/>
              <a:ea typeface="微软雅黑"/>
            </a:endParaRPr>
          </a:p>
        </p:txBody>
      </p:sp>
      <p:sp>
        <p:nvSpPr>
          <p:cNvPr id="17" name="Shape 18">
            <a:extLst>
              <a:ext uri="{FF2B5EF4-FFF2-40B4-BE49-F238E27FC236}">
                <a16:creationId xmlns:a16="http://schemas.microsoft.com/office/drawing/2014/main" id="{6EDD939F-8DE3-B5BC-354E-A0806E0548F0}"/>
              </a:ext>
            </a:extLst>
          </p:cNvPr>
          <p:cNvSpPr/>
          <p:nvPr/>
        </p:nvSpPr>
        <p:spPr bwMode="auto">
          <a:xfrm>
            <a:off x="2806095" y="4748918"/>
            <a:ext cx="4257524" cy="1150392"/>
          </a:xfrm>
          <a:custGeom>
            <a:avLst/>
            <a:gdLst/>
            <a:ahLst/>
            <a:cxnLst/>
            <a:rect l="l" t="t" r="r" b="b"/>
            <a:pathLst>
              <a:path w="3193143" h="862794" extrusionOk="0">
                <a:moveTo>
                  <a:pt x="431397" y="0"/>
                </a:moveTo>
                <a:lnTo>
                  <a:pt x="2761746" y="0"/>
                </a:lnTo>
                <a:cubicBezTo>
                  <a:pt x="2999840" y="0"/>
                  <a:pt x="3193143" y="193302"/>
                  <a:pt x="3193143" y="431397"/>
                </a:cubicBezTo>
                <a:lnTo>
                  <a:pt x="3193143" y="431397"/>
                </a:lnTo>
                <a:cubicBezTo>
                  <a:pt x="3193143" y="669491"/>
                  <a:pt x="2999840" y="862794"/>
                  <a:pt x="2761746" y="862794"/>
                </a:cubicBezTo>
                <a:lnTo>
                  <a:pt x="431397" y="862794"/>
                </a:lnTo>
                <a:cubicBezTo>
                  <a:pt x="193302" y="862794"/>
                  <a:pt x="0" y="669491"/>
                  <a:pt x="0" y="431397"/>
                </a:cubicBezTo>
                <a:lnTo>
                  <a:pt x="0" y="431397"/>
                </a:lnTo>
                <a:cubicBezTo>
                  <a:pt x="0" y="193302"/>
                  <a:pt x="193302" y="0"/>
                  <a:pt x="431397" y="0"/>
                </a:cubicBezTo>
                <a:close/>
              </a:path>
            </a:pathLst>
          </a:custGeom>
          <a:gradFill>
            <a:gsLst>
              <a:gs pos="0">
                <a:srgbClr val="C6D9F0"/>
              </a:gs>
              <a:gs pos="100000">
                <a:srgbClr val="FFFFFF">
                  <a:alpha val="0"/>
                </a:srgbClr>
              </a:gs>
            </a:gsLst>
          </a:gradFill>
        </p:spPr>
        <p:txBody>
          <a:bodyPr/>
          <a:lstStyle/>
          <a:p>
            <a:pPr>
              <a:defRPr/>
            </a:pPr>
            <a:endParaRPr lang="zh-CN"/>
          </a:p>
        </p:txBody>
      </p:sp>
      <p:sp>
        <p:nvSpPr>
          <p:cNvPr id="18" name="Shape 19">
            <a:extLst>
              <a:ext uri="{FF2B5EF4-FFF2-40B4-BE49-F238E27FC236}">
                <a16:creationId xmlns:a16="http://schemas.microsoft.com/office/drawing/2014/main" id="{B96D216F-987B-2C60-9947-6DCE6F55012E}"/>
              </a:ext>
            </a:extLst>
          </p:cNvPr>
          <p:cNvSpPr/>
          <p:nvPr/>
        </p:nvSpPr>
        <p:spPr bwMode="auto">
          <a:xfrm>
            <a:off x="3053377" y="4996199"/>
            <a:ext cx="655831" cy="655831"/>
          </a:xfrm>
          <a:custGeom>
            <a:avLst/>
            <a:gdLst/>
            <a:ahLst/>
            <a:cxnLst/>
            <a:rect l="l" t="t" r="r" b="b"/>
            <a:pathLst>
              <a:path w="491873" h="491873" extrusionOk="0">
                <a:moveTo>
                  <a:pt x="245937" y="0"/>
                </a:moveTo>
                <a:cubicBezTo>
                  <a:pt x="381673" y="0"/>
                  <a:pt x="491873" y="110200"/>
                  <a:pt x="491873" y="245937"/>
                </a:cubicBezTo>
                <a:cubicBezTo>
                  <a:pt x="491873" y="381673"/>
                  <a:pt x="381673" y="491873"/>
                  <a:pt x="245937" y="491873"/>
                </a:cubicBezTo>
                <a:cubicBezTo>
                  <a:pt x="110200" y="491873"/>
                  <a:pt x="0" y="381673"/>
                  <a:pt x="0" y="245937"/>
                </a:cubicBezTo>
                <a:cubicBezTo>
                  <a:pt x="0" y="110200"/>
                  <a:pt x="110200" y="0"/>
                  <a:pt x="245937" y="0"/>
                </a:cubicBezTo>
                <a:close/>
              </a:path>
            </a:pathLst>
          </a:custGeom>
          <a:solidFill>
            <a:srgbClr val="283968"/>
          </a:solidFill>
        </p:spPr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C9A58487-01C2-37EE-F69B-58E32FCDF56D}"/>
              </a:ext>
            </a:extLst>
          </p:cNvPr>
          <p:cNvSpPr/>
          <p:nvPr/>
        </p:nvSpPr>
        <p:spPr bwMode="auto">
          <a:xfrm>
            <a:off x="3053377" y="4996199"/>
            <a:ext cx="655831" cy="655831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algn="ctr">
              <a:spcBef>
                <a:spcPts val="500"/>
              </a:spcBef>
              <a:defRPr/>
            </a:pPr>
            <a:r>
              <a:rPr lang="en-US" sz="2000">
                <a:solidFill>
                  <a:srgbClr val="FFFFFF"/>
                </a:solidFill>
                <a:latin typeface="微软雅黑"/>
                <a:ea typeface="微软雅黑"/>
                <a:cs typeface="微软雅黑"/>
              </a:rPr>
              <a:t>03</a:t>
            </a:r>
            <a:endParaRPr lang="en-US" sz="2000"/>
          </a:p>
        </p:txBody>
      </p:sp>
      <p:sp>
        <p:nvSpPr>
          <p:cNvPr id="20" name="Text 21">
            <a:extLst>
              <a:ext uri="{FF2B5EF4-FFF2-40B4-BE49-F238E27FC236}">
                <a16:creationId xmlns:a16="http://schemas.microsoft.com/office/drawing/2014/main" id="{95397BFD-6E24-C849-C42D-B9F97AF60D7B}"/>
              </a:ext>
            </a:extLst>
          </p:cNvPr>
          <p:cNvSpPr/>
          <p:nvPr/>
        </p:nvSpPr>
        <p:spPr bwMode="auto">
          <a:xfrm>
            <a:off x="3678726" y="4946163"/>
            <a:ext cx="3506812" cy="591893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>
              <a:lnSpc>
                <a:spcPct val="120000"/>
              </a:lnSpc>
              <a:spcBef>
                <a:spcPts val="500"/>
              </a:spcBef>
              <a:defRPr/>
            </a:pPr>
            <a:endParaRPr lang="en-US" sz="2000"/>
          </a:p>
        </p:txBody>
      </p:sp>
      <p:sp>
        <p:nvSpPr>
          <p:cNvPr id="21" name="Text 13">
            <a:extLst>
              <a:ext uri="{FF2B5EF4-FFF2-40B4-BE49-F238E27FC236}">
                <a16:creationId xmlns:a16="http://schemas.microsoft.com/office/drawing/2014/main" id="{0E49B1EF-3EA4-3C36-8C15-7EB579C0A22E}"/>
              </a:ext>
            </a:extLst>
          </p:cNvPr>
          <p:cNvSpPr/>
          <p:nvPr/>
        </p:nvSpPr>
        <p:spPr bwMode="auto">
          <a:xfrm>
            <a:off x="3591639" y="4950572"/>
            <a:ext cx="5595903" cy="760401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defTabSz="1344295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defRPr/>
            </a:pPr>
            <a:r>
              <a:rPr lang="zh-CN" altLang="en-US" sz="3200" b="1" spc="200" dirty="0">
                <a:solidFill>
                  <a:srgbClr val="4F4F63"/>
                </a:solidFill>
                <a:latin typeface="微软雅黑"/>
                <a:ea typeface="微软雅黑"/>
              </a:rPr>
              <a:t>  训练营结营仪式</a:t>
            </a:r>
            <a:endParaRPr lang="en-US" sz="3200" b="1" spc="200" dirty="0">
              <a:solidFill>
                <a:srgbClr val="4F4F63"/>
              </a:solidFill>
              <a:latin typeface="微软雅黑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587479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6E5206DE-2A01-C0A5-50FF-3AD3909F6BC7}"/>
            </a:ext>
          </a:extLst>
        </p:cNvPr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4" name="图片 19" descr="VCG211257229704">
            <a:extLst>
              <a:ext uri="{FF2B5EF4-FFF2-40B4-BE49-F238E27FC236}">
                <a16:creationId xmlns:a16="http://schemas.microsoft.com/office/drawing/2014/main" id="{6B7839CB-875D-7051-CB16-F77B00CA4FC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</a:blip>
          <a:stretch/>
        </p:blipFill>
        <p:spPr bwMode="auto">
          <a:xfrm>
            <a:off x="-107840" y="0"/>
            <a:ext cx="12192000" cy="6857365"/>
          </a:xfrm>
          <a:prstGeom prst="rect">
            <a:avLst/>
          </a:prstGeom>
        </p:spPr>
      </p:pic>
      <p:pic>
        <p:nvPicPr>
          <p:cNvPr id="13" name="Image 0" descr="preencoded.png">
            <a:extLst>
              <a:ext uri="{FF2B5EF4-FFF2-40B4-BE49-F238E27FC236}">
                <a16:creationId xmlns:a16="http://schemas.microsoft.com/office/drawing/2014/main" id="{8B6816D3-C774-D6B1-D924-46A83E144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>
            <a:off x="5877436" y="6420872"/>
            <a:ext cx="437129" cy="437129"/>
          </a:xfrm>
          <a:prstGeom prst="rect">
            <a:avLst/>
          </a:prstGeom>
        </p:spPr>
      </p:pic>
      <p:sp>
        <p:nvSpPr>
          <p:cNvPr id="16" name="Text 12">
            <a:extLst>
              <a:ext uri="{FF2B5EF4-FFF2-40B4-BE49-F238E27FC236}">
                <a16:creationId xmlns:a16="http://schemas.microsoft.com/office/drawing/2014/main" id="{B7534965-416C-041D-CADE-83A24D9048AA}"/>
              </a:ext>
            </a:extLst>
          </p:cNvPr>
          <p:cNvSpPr/>
          <p:nvPr/>
        </p:nvSpPr>
        <p:spPr bwMode="auto">
          <a:xfrm>
            <a:off x="155895" y="169603"/>
            <a:ext cx="6168705" cy="872034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 defTabSz="1344295">
              <a:spcBef>
                <a:spcPts val="0"/>
              </a:spcBef>
              <a:defRPr/>
            </a:pPr>
            <a:r>
              <a:rPr lang="zh-CN" altLang="en-US" sz="4000" b="1" spc="300" dirty="0">
                <a:solidFill>
                  <a:srgbClr val="403CCF"/>
                </a:solidFill>
                <a:latin typeface="微软雅黑"/>
                <a:ea typeface="微软雅黑"/>
              </a:rPr>
              <a:t>神秘嘉宾</a:t>
            </a:r>
            <a:endParaRPr lang="zh-CN" sz="4000" b="1" spc="300" dirty="0">
              <a:solidFill>
                <a:srgbClr val="403CCF"/>
              </a:solidFill>
              <a:latin typeface="微软雅黑"/>
              <a:ea typeface="微软雅黑"/>
            </a:endParaRPr>
          </a:p>
        </p:txBody>
      </p:sp>
      <p:pic>
        <p:nvPicPr>
          <p:cNvPr id="17" name="图片 18" descr="网易区块链黑白透明logo">
            <a:extLst>
              <a:ext uri="{FF2B5EF4-FFF2-40B4-BE49-F238E27FC236}">
                <a16:creationId xmlns:a16="http://schemas.microsoft.com/office/drawing/2014/main" id="{4AA0D9B2-85BB-7EFA-F42B-88630BA1E4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>
            <a:off x="9803585" y="219166"/>
            <a:ext cx="1764665" cy="720724"/>
          </a:xfrm>
          <a:prstGeom prst="rect">
            <a:avLst/>
          </a:prstGeom>
        </p:spPr>
      </p:pic>
      <p:sp>
        <p:nvSpPr>
          <p:cNvPr id="34" name="Text 0">
            <a:extLst>
              <a:ext uri="{FF2B5EF4-FFF2-40B4-BE49-F238E27FC236}">
                <a16:creationId xmlns:a16="http://schemas.microsoft.com/office/drawing/2014/main" id="{C7FD509A-2D0D-F86F-3284-4FE0F05AD6BF}"/>
              </a:ext>
            </a:extLst>
          </p:cNvPr>
          <p:cNvSpPr/>
          <p:nvPr/>
        </p:nvSpPr>
        <p:spPr bwMode="auto">
          <a:xfrm>
            <a:off x="191344" y="1124744"/>
            <a:ext cx="2880320" cy="963341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>
              <a:lnSpc>
                <a:spcPct val="120000"/>
              </a:lnSpc>
              <a:spcBef>
                <a:spcPts val="500"/>
              </a:spcBef>
              <a:defRPr/>
            </a:pPr>
            <a:r>
              <a:rPr lang="zh-CN" altLang="en-US" sz="2000" b="1" dirty="0"/>
              <a:t>杭电电子信息：</a:t>
            </a:r>
            <a:r>
              <a:rPr lang="en-US" altLang="zh-CN" sz="2000" b="1" dirty="0"/>
              <a:t>2010</a:t>
            </a:r>
            <a:r>
              <a:rPr lang="zh-CN" altLang="en-US" sz="2000" b="1" dirty="0"/>
              <a:t>年</a:t>
            </a:r>
            <a:r>
              <a:rPr lang="en-US" altLang="zh-CN" sz="2000" b="1" dirty="0"/>
              <a:t>~2014</a:t>
            </a:r>
            <a:r>
              <a:rPr lang="zh-CN" altLang="en-US" sz="2000" b="1" dirty="0"/>
              <a:t>年</a:t>
            </a:r>
            <a:endParaRPr lang="en-US" altLang="zh-CN" sz="2000" b="1" dirty="0"/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09A1AB0-ED1E-34E1-178A-FEAA065D9BD8}"/>
              </a:ext>
            </a:extLst>
          </p:cNvPr>
          <p:cNvSpPr/>
          <p:nvPr/>
        </p:nvSpPr>
        <p:spPr bwMode="auto">
          <a:xfrm>
            <a:off x="3894955" y="960326"/>
            <a:ext cx="3609816" cy="1027461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>
              <a:lnSpc>
                <a:spcPct val="120000"/>
              </a:lnSpc>
              <a:spcBef>
                <a:spcPts val="500"/>
              </a:spcBef>
              <a:defRPr/>
            </a:pPr>
            <a:r>
              <a:rPr lang="en-US" altLang="zh-CN" sz="2000" b="1" dirty="0"/>
              <a:t>L2 </a:t>
            </a:r>
            <a:r>
              <a:rPr lang="zh-CN" altLang="en-US" sz="2000" b="1" dirty="0"/>
              <a:t>解决方案架构师</a:t>
            </a:r>
            <a:endParaRPr lang="en-US" altLang="zh-CN" sz="2000" b="1" dirty="0"/>
          </a:p>
          <a:p>
            <a:pPr>
              <a:lnSpc>
                <a:spcPct val="120000"/>
              </a:lnSpc>
              <a:spcBef>
                <a:spcPts val="500"/>
              </a:spcBef>
              <a:defRPr/>
            </a:pPr>
            <a:r>
              <a:rPr lang="zh-CN" altLang="en-US" sz="2000" b="1" dirty="0"/>
              <a:t>精通</a:t>
            </a:r>
            <a:r>
              <a:rPr lang="en-US" altLang="zh-CN" sz="2000" b="1" dirty="0"/>
              <a:t>RUST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93060D0-C027-19DA-6FDF-3A22B702B46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117" y="2442116"/>
            <a:ext cx="3289609" cy="3289609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D69C36E-FC34-EC88-CC51-24A1DBC4B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0718" y="2397512"/>
            <a:ext cx="5127884" cy="342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0">
            <a:extLst>
              <a:ext uri="{FF2B5EF4-FFF2-40B4-BE49-F238E27FC236}">
                <a16:creationId xmlns:a16="http://schemas.microsoft.com/office/drawing/2014/main" id="{59CA5C76-FE19-5224-55A1-844C38627ACD}"/>
              </a:ext>
            </a:extLst>
          </p:cNvPr>
          <p:cNvSpPr/>
          <p:nvPr/>
        </p:nvSpPr>
        <p:spPr bwMode="auto">
          <a:xfrm>
            <a:off x="8407482" y="1023516"/>
            <a:ext cx="3609816" cy="963341"/>
          </a:xfrm>
          <a:prstGeom prst="rect">
            <a:avLst/>
          </a:prstGeom>
          <a:noFill/>
        </p:spPr>
        <p:txBody>
          <a:bodyPr wrap="square" lIns="127000" tIns="127000" rIns="127000" bIns="127000" rtlCol="0" anchor="t">
            <a:spAutoFit/>
          </a:bodyPr>
          <a:lstStyle/>
          <a:p>
            <a:pPr>
              <a:lnSpc>
                <a:spcPct val="120000"/>
              </a:lnSpc>
              <a:spcBef>
                <a:spcPts val="500"/>
              </a:spcBef>
              <a:defRPr/>
            </a:pPr>
            <a:r>
              <a:rPr lang="en-US" altLang="zh-CN" sz="2000" b="1" dirty="0"/>
              <a:t>Zero-Knowledge Proof</a:t>
            </a:r>
            <a:r>
              <a:rPr lang="zh-CN" altLang="en-US" sz="2000" b="1" dirty="0"/>
              <a:t>研究员</a:t>
            </a:r>
            <a:endParaRPr lang="en-US" altLang="zh-CN" sz="2000" b="1" dirty="0"/>
          </a:p>
        </p:txBody>
      </p:sp>
      <p:pic>
        <p:nvPicPr>
          <p:cNvPr id="1032" name="Picture 8" descr="Zero-Knowledge Proof - YAP Global">
            <a:extLst>
              <a:ext uri="{FF2B5EF4-FFF2-40B4-BE49-F238E27FC236}">
                <a16:creationId xmlns:a16="http://schemas.microsoft.com/office/drawing/2014/main" id="{8BF42FE4-B3DF-A1AD-5570-23E00B946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5199" y="2335135"/>
            <a:ext cx="3418894" cy="3418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0476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/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常见的问题分析</a:t>
            </a:r>
          </a:p>
        </p:txBody>
      </p:sp>
      <p:pic>
        <p:nvPicPr>
          <p:cNvPr id="62" name="图片 61" descr="网易区块链黑白透明logo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A778666-2D8F-D986-8D89-036FF18BF9EF}"/>
              </a:ext>
            </a:extLst>
          </p:cNvPr>
          <p:cNvSpPr txBox="1"/>
          <p:nvPr/>
        </p:nvSpPr>
        <p:spPr>
          <a:xfrm>
            <a:off x="647768" y="2000649"/>
            <a:ext cx="5150866" cy="10547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/>
              <a:t>第一步</a:t>
            </a:r>
            <a:r>
              <a:rPr lang="en-US" altLang="zh-CN" b="1" dirty="0"/>
              <a:t>:</a:t>
            </a:r>
            <a:r>
              <a:rPr lang="zh-CN" altLang="en-US" b="1" dirty="0"/>
              <a:t>查看服务是否存在</a:t>
            </a:r>
            <a:endParaRPr lang="en-US" altLang="zh-CN" b="1" dirty="0"/>
          </a:p>
          <a:p>
            <a:r>
              <a:rPr lang="en-US" altLang="zh-CN" b="1" dirty="0" err="1"/>
              <a:t>ps</a:t>
            </a:r>
            <a:r>
              <a:rPr lang="en-US" altLang="zh-CN" b="1" dirty="0"/>
              <a:t> –aux |grep  ****</a:t>
            </a:r>
          </a:p>
          <a:p>
            <a:r>
              <a:rPr lang="zh-CN" altLang="en-US" b="1" dirty="0"/>
              <a:t>第二步</a:t>
            </a:r>
            <a:r>
              <a:rPr lang="en-US" altLang="zh-CN" b="1" dirty="0"/>
              <a:t>:</a:t>
            </a:r>
            <a:r>
              <a:rPr lang="zh-CN" altLang="en-US" b="1" dirty="0"/>
              <a:t>使用</a:t>
            </a:r>
            <a:r>
              <a:rPr lang="en-US" altLang="zh-CN" b="1" dirty="0"/>
              <a:t>tail -f -n</a:t>
            </a:r>
            <a:r>
              <a:rPr lang="zh-CN" altLang="en-US" b="1" dirty="0"/>
              <a:t> 文件名，查看</a:t>
            </a:r>
            <a:r>
              <a:rPr lang="en-US" altLang="zh-CN" b="1" dirty="0"/>
              <a:t>log</a:t>
            </a:r>
            <a:r>
              <a:rPr lang="zh-CN" altLang="en-US" b="1" dirty="0"/>
              <a:t>中的打印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97DB3BC-880C-4C1C-00B8-DF52693308AB}"/>
              </a:ext>
            </a:extLst>
          </p:cNvPr>
          <p:cNvSpPr txBox="1"/>
          <p:nvPr/>
        </p:nvSpPr>
        <p:spPr>
          <a:xfrm>
            <a:off x="610598" y="1528581"/>
            <a:ext cx="460737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/>
              <a:t>1</a:t>
            </a:r>
            <a:r>
              <a:rPr lang="zh-CN" altLang="en-US" b="1" dirty="0"/>
              <a:t>、查看服务是否正常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6BE41F2-525C-67BB-0649-054FD7016B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77" y="4604879"/>
            <a:ext cx="8306254" cy="1368959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EE385DEB-2CD5-6B49-7F73-4E2F411249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619" y="3045971"/>
            <a:ext cx="8352264" cy="137662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8788725F-C383-DD5C-DAF3-9B106FD41354}"/>
              </a:ext>
            </a:extLst>
          </p:cNvPr>
          <p:cNvSpPr txBox="1"/>
          <p:nvPr/>
        </p:nvSpPr>
        <p:spPr>
          <a:xfrm>
            <a:off x="673788" y="6208376"/>
            <a:ext cx="460737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上面一张截图的错误是啥原因？？？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2C2EF-D4AD-29E1-D3B7-756070A5D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0F9B4D9A-0941-09A1-ADAD-2BC277D3022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A4DF444-CB7A-DE61-BF75-91892E1FD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常见的问题分析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D3999BB1-E0E2-D550-3AFF-B7D5A89CB8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C094787-A3DC-44AA-5658-DD9E9B740ABF}"/>
              </a:ext>
            </a:extLst>
          </p:cNvPr>
          <p:cNvSpPr txBox="1"/>
          <p:nvPr/>
        </p:nvSpPr>
        <p:spPr>
          <a:xfrm>
            <a:off x="487934" y="1093684"/>
            <a:ext cx="460737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/>
              <a:t>1</a:t>
            </a:r>
            <a:r>
              <a:rPr lang="zh-CN" altLang="en-US" b="1" dirty="0"/>
              <a:t>、</a:t>
            </a:r>
            <a:r>
              <a:rPr lang="en-US" altLang="zh-CN" b="1" dirty="0"/>
              <a:t>gateway</a:t>
            </a:r>
            <a:r>
              <a:rPr lang="zh-CN" altLang="en-US" b="1" dirty="0"/>
              <a:t>日志狂刷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500E4D2-0426-82F7-3893-6462F434A20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56" y="1583473"/>
            <a:ext cx="7248139" cy="266329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3875497-5274-9AF2-302B-5995EFA02CE9}"/>
              </a:ext>
            </a:extLst>
          </p:cNvPr>
          <p:cNvSpPr txBox="1"/>
          <p:nvPr/>
        </p:nvSpPr>
        <p:spPr>
          <a:xfrm>
            <a:off x="417309" y="4591451"/>
            <a:ext cx="513599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直接原因是</a:t>
            </a:r>
            <a:r>
              <a:rPr lang="en-US" altLang="zh-CN" b="1" dirty="0">
                <a:solidFill>
                  <a:srgbClr val="FF0000"/>
                </a:solidFill>
              </a:rPr>
              <a:t>gateway</a:t>
            </a:r>
            <a:r>
              <a:rPr lang="zh-CN" altLang="en-US" b="1" dirty="0">
                <a:solidFill>
                  <a:srgbClr val="FF0000"/>
                </a:solidFill>
              </a:rPr>
              <a:t>连不上</a:t>
            </a:r>
            <a:r>
              <a:rPr lang="en-US" altLang="zh-CN" b="1" dirty="0">
                <a:solidFill>
                  <a:srgbClr val="FF0000"/>
                </a:solidFill>
              </a:rPr>
              <a:t>chain</a:t>
            </a:r>
            <a:r>
              <a:rPr lang="zh-CN" altLang="en-US" b="1" dirty="0">
                <a:solidFill>
                  <a:srgbClr val="FF0000"/>
                </a:solidFill>
              </a:rPr>
              <a:t>的</a:t>
            </a:r>
            <a:r>
              <a:rPr lang="en-US" altLang="zh-CN" b="1" dirty="0">
                <a:solidFill>
                  <a:srgbClr val="FF0000"/>
                </a:solidFill>
              </a:rPr>
              <a:t>7580</a:t>
            </a:r>
            <a:r>
              <a:rPr lang="zh-CN" altLang="en-US" b="1" dirty="0">
                <a:solidFill>
                  <a:srgbClr val="FF0000"/>
                </a:solidFill>
              </a:rPr>
              <a:t>端口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1AF352D-7ABD-F9F6-850B-B0DCA799069B}"/>
              </a:ext>
            </a:extLst>
          </p:cNvPr>
          <p:cNvSpPr txBox="1"/>
          <p:nvPr/>
        </p:nvSpPr>
        <p:spPr>
          <a:xfrm>
            <a:off x="435896" y="5134144"/>
            <a:ext cx="7403412" cy="77600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可能的原因是？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IP</a:t>
            </a:r>
            <a:r>
              <a:rPr lang="zh-CN" altLang="en-US" dirty="0"/>
              <a:t>配置错误？</a:t>
            </a:r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Chain</a:t>
            </a:r>
            <a:r>
              <a:rPr lang="zh-CN" altLang="en-US" dirty="0"/>
              <a:t>服务没起来？</a:t>
            </a:r>
            <a:r>
              <a:rPr lang="en-US" altLang="zh-CN" dirty="0"/>
              <a:t>3</a:t>
            </a:r>
            <a:r>
              <a:rPr lang="zh-CN" altLang="en-US" dirty="0"/>
              <a:t>、阿里云的安全组配置错误？</a:t>
            </a:r>
          </a:p>
          <a:p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98F8A1D-559B-6BCC-DF59-993F549A967C}"/>
              </a:ext>
            </a:extLst>
          </p:cNvPr>
          <p:cNvSpPr txBox="1"/>
          <p:nvPr/>
        </p:nvSpPr>
        <p:spPr>
          <a:xfrm>
            <a:off x="8947992" y="2762650"/>
            <a:ext cx="460737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1731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C4B76F-F03C-9ECF-7789-DAD1CF245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E4A5E44E-B06C-021E-1A2A-BC1FBD287FF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C5BDB45-A81B-7AC2-78F2-78F2E6681D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常见的问题分析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5E0AE08C-04E0-61EB-BDD5-407BAC15BA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FD8E4FE-66B7-650B-83D4-442B57C11CBA}"/>
              </a:ext>
            </a:extLst>
          </p:cNvPr>
          <p:cNvSpPr txBox="1"/>
          <p:nvPr/>
        </p:nvSpPr>
        <p:spPr>
          <a:xfrm>
            <a:off x="577143" y="2454133"/>
            <a:ext cx="460737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/>
              <a:t>1</a:t>
            </a:r>
            <a:r>
              <a:rPr lang="zh-CN" altLang="en-US" b="1" dirty="0"/>
              <a:t>、</a:t>
            </a:r>
            <a:r>
              <a:rPr lang="en-US" altLang="zh-CN" b="1" dirty="0"/>
              <a:t>demo</a:t>
            </a:r>
            <a:r>
              <a:rPr lang="zh-CN" altLang="en-US" b="1" dirty="0"/>
              <a:t>连接失败</a:t>
            </a: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09786B57-520F-D9E0-3143-7E63FE6736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3912" y="1421201"/>
            <a:ext cx="10972800" cy="240982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2531964-BC18-24AA-22C2-A22C07DD86C6}"/>
              </a:ext>
            </a:extLst>
          </p:cNvPr>
          <p:cNvSpPr txBox="1"/>
          <p:nvPr/>
        </p:nvSpPr>
        <p:spPr>
          <a:xfrm>
            <a:off x="350401" y="4033890"/>
            <a:ext cx="5503990" cy="7388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通过</a:t>
            </a:r>
            <a:r>
              <a:rPr lang="en-US" altLang="zh-CN" b="0" i="0" dirty="0">
                <a:solidFill>
                  <a:srgbClr val="383A42"/>
                </a:solidFill>
                <a:effectLst/>
                <a:latin typeface="Courier New" panose="02070309020205020404" pitchFamily="49" charset="0"/>
              </a:rPr>
              <a:t>netstat -</a:t>
            </a:r>
            <a:r>
              <a:rPr lang="en-US" altLang="zh-CN" b="0" i="0" dirty="0" err="1">
                <a:solidFill>
                  <a:srgbClr val="383A42"/>
                </a:solidFill>
                <a:effectLst/>
                <a:latin typeface="Courier New" panose="02070309020205020404" pitchFamily="49" charset="0"/>
              </a:rPr>
              <a:t>tulnp</a:t>
            </a:r>
            <a:r>
              <a:rPr lang="en-US" altLang="zh-CN" b="0" i="0" dirty="0">
                <a:solidFill>
                  <a:srgbClr val="383A42"/>
                </a:solidFill>
                <a:effectLst/>
                <a:latin typeface="Courier New" panose="02070309020205020404" pitchFamily="49" charset="0"/>
              </a:rPr>
              <a:t> | grep :8580</a:t>
            </a:r>
          </a:p>
          <a:p>
            <a:r>
              <a:rPr lang="zh-CN" altLang="en-US" dirty="0">
                <a:solidFill>
                  <a:srgbClr val="383A42"/>
                </a:solidFill>
                <a:latin typeface="Courier New" panose="02070309020205020404" pitchFamily="49" charset="0"/>
              </a:rPr>
              <a:t>指令查看端口是否打开，并看看被什么应用占用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C4019C2-98A9-BF78-A0CC-FFA73F77E665}"/>
              </a:ext>
            </a:extLst>
          </p:cNvPr>
          <p:cNvSpPr txBox="1"/>
          <p:nvPr/>
        </p:nvSpPr>
        <p:spPr>
          <a:xfrm>
            <a:off x="313233" y="5022632"/>
            <a:ext cx="7403412" cy="77600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上面这张图可以看出</a:t>
            </a:r>
            <a:r>
              <a:rPr lang="en-US" altLang="zh-CN" b="1" dirty="0">
                <a:solidFill>
                  <a:srgbClr val="FF0000"/>
                </a:solidFill>
              </a:rPr>
              <a:t>8580 </a:t>
            </a:r>
            <a:r>
              <a:rPr lang="zh-CN" altLang="en-US" b="1" dirty="0">
                <a:solidFill>
                  <a:srgbClr val="FF0000"/>
                </a:solidFill>
              </a:rPr>
              <a:t>端口是被</a:t>
            </a:r>
            <a:r>
              <a:rPr lang="en-US" altLang="zh-CN" b="1" dirty="0" err="1">
                <a:solidFill>
                  <a:srgbClr val="FF0000"/>
                </a:solidFill>
              </a:rPr>
              <a:t>thanos</a:t>
            </a:r>
            <a:r>
              <a:rPr lang="en-US" altLang="zh-CN" b="1" dirty="0">
                <a:solidFill>
                  <a:srgbClr val="FF0000"/>
                </a:solidFill>
              </a:rPr>
              <a:t>-gateway</a:t>
            </a:r>
            <a:r>
              <a:rPr lang="zh-CN" altLang="en-US" b="1" dirty="0">
                <a:solidFill>
                  <a:srgbClr val="FF0000"/>
                </a:solidFill>
              </a:rPr>
              <a:t>应用监听的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0627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3B033-A129-98BA-FFA9-EB680C7B0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AF686A16-5693-F583-7F39-FE2C4CE7D4D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CF5EDBA-E1B7-CD03-1B02-B6F9A9716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常见的问题分析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75EA4278-470F-F9F2-26F2-3ABC880A49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2E4FD7B-0D10-EF9A-5547-7D26DDBAB203}"/>
              </a:ext>
            </a:extLst>
          </p:cNvPr>
          <p:cNvSpPr txBox="1"/>
          <p:nvPr/>
        </p:nvSpPr>
        <p:spPr>
          <a:xfrm>
            <a:off x="421026" y="1127137"/>
            <a:ext cx="460737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/>
              <a:t>1</a:t>
            </a:r>
            <a:r>
              <a:rPr lang="zh-CN" altLang="en-US" b="1" dirty="0"/>
              <a:t>、</a:t>
            </a:r>
            <a:r>
              <a:rPr lang="en-US" altLang="zh-CN" b="1" dirty="0"/>
              <a:t>demo</a:t>
            </a:r>
            <a:r>
              <a:rPr lang="zh-CN" altLang="en-US" b="1" dirty="0"/>
              <a:t>连接失败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261F71B-D359-AA65-B236-E9B73A93B702}"/>
              </a:ext>
            </a:extLst>
          </p:cNvPr>
          <p:cNvSpPr txBox="1"/>
          <p:nvPr/>
        </p:nvSpPr>
        <p:spPr>
          <a:xfrm>
            <a:off x="283495" y="3520932"/>
            <a:ext cx="513599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直接原因是</a:t>
            </a:r>
            <a:r>
              <a:rPr lang="en-US" altLang="zh-CN" b="1" dirty="0">
                <a:solidFill>
                  <a:srgbClr val="FF0000"/>
                </a:solidFill>
              </a:rPr>
              <a:t>demo</a:t>
            </a:r>
            <a:r>
              <a:rPr lang="zh-CN" altLang="en-US" b="1" dirty="0">
                <a:solidFill>
                  <a:srgbClr val="FF0000"/>
                </a:solidFill>
              </a:rPr>
              <a:t>连不上</a:t>
            </a:r>
            <a:r>
              <a:rPr lang="en-US" altLang="zh-CN" b="1" dirty="0">
                <a:solidFill>
                  <a:srgbClr val="FF0000"/>
                </a:solidFill>
              </a:rPr>
              <a:t>gateway</a:t>
            </a:r>
            <a:r>
              <a:rPr lang="zh-CN" altLang="en-US" b="1" dirty="0">
                <a:solidFill>
                  <a:srgbClr val="FF0000"/>
                </a:solidFill>
              </a:rPr>
              <a:t>的</a:t>
            </a:r>
            <a:r>
              <a:rPr lang="en-US" altLang="zh-CN" b="1" dirty="0">
                <a:solidFill>
                  <a:srgbClr val="FF0000"/>
                </a:solidFill>
              </a:rPr>
              <a:t>8580</a:t>
            </a:r>
            <a:r>
              <a:rPr lang="zh-CN" altLang="en-US" b="1" dirty="0">
                <a:solidFill>
                  <a:srgbClr val="FF0000"/>
                </a:solidFill>
              </a:rPr>
              <a:t>端口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729AF9A-1B1E-62FE-2BC7-279C4B54B4E8}"/>
              </a:ext>
            </a:extLst>
          </p:cNvPr>
          <p:cNvSpPr txBox="1"/>
          <p:nvPr/>
        </p:nvSpPr>
        <p:spPr>
          <a:xfrm>
            <a:off x="268627" y="4108230"/>
            <a:ext cx="7682193" cy="192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可能的原因是？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zh-CN" altLang="en-US" b="1" dirty="0">
                <a:solidFill>
                  <a:srgbClr val="FF0000"/>
                </a:solidFill>
              </a:rPr>
              <a:t>通过</a:t>
            </a:r>
            <a:r>
              <a:rPr lang="en-US" altLang="zh-CN" b="0" i="0" dirty="0">
                <a:solidFill>
                  <a:srgbClr val="383A42"/>
                </a:solidFill>
                <a:effectLst/>
                <a:latin typeface="Courier New" panose="02070309020205020404" pitchFamily="49" charset="0"/>
              </a:rPr>
              <a:t>netstat -</a:t>
            </a:r>
            <a:r>
              <a:rPr lang="en-US" altLang="zh-CN" b="0" i="0" dirty="0" err="1">
                <a:solidFill>
                  <a:srgbClr val="383A42"/>
                </a:solidFill>
                <a:effectLst/>
                <a:latin typeface="Courier New" panose="02070309020205020404" pitchFamily="49" charset="0"/>
              </a:rPr>
              <a:t>tulnp</a:t>
            </a:r>
            <a:r>
              <a:rPr lang="en-US" altLang="zh-CN" b="0" i="0" dirty="0">
                <a:solidFill>
                  <a:srgbClr val="383A42"/>
                </a:solidFill>
                <a:effectLst/>
                <a:latin typeface="Courier New" panose="02070309020205020404" pitchFamily="49" charset="0"/>
              </a:rPr>
              <a:t> | grep :8580</a:t>
            </a:r>
            <a:r>
              <a:rPr lang="zh-CN" altLang="en-US" dirty="0">
                <a:solidFill>
                  <a:srgbClr val="383A42"/>
                </a:solidFill>
                <a:latin typeface="Courier New" panose="02070309020205020404" pitchFamily="49" charset="0"/>
              </a:rPr>
              <a:t>指令查看端口是否打开，查看</a:t>
            </a:r>
            <a:r>
              <a:rPr lang="en-US" altLang="zh-CN" dirty="0">
                <a:solidFill>
                  <a:srgbClr val="383A42"/>
                </a:solidFill>
                <a:latin typeface="Courier New" panose="02070309020205020404" pitchFamily="49" charset="0"/>
              </a:rPr>
              <a:t>gateway</a:t>
            </a:r>
            <a:r>
              <a:rPr lang="zh-CN" altLang="en-US" dirty="0">
                <a:solidFill>
                  <a:srgbClr val="383A42"/>
                </a:solidFill>
                <a:latin typeface="Courier New" panose="02070309020205020404" pitchFamily="49" charset="0"/>
              </a:rPr>
              <a:t>是否正常启动，</a:t>
            </a:r>
            <a:endParaRPr lang="en-US" altLang="zh-CN" dirty="0">
              <a:solidFill>
                <a:srgbClr val="383A42"/>
              </a:solidFill>
              <a:latin typeface="Courier New" panose="02070309020205020404" pitchFamily="49" charset="0"/>
            </a:endParaRPr>
          </a:p>
          <a:p>
            <a:r>
              <a:rPr lang="en-US" altLang="zh-CN" b="1" dirty="0">
                <a:solidFill>
                  <a:srgbClr val="383A42"/>
                </a:solidFill>
                <a:latin typeface="Courier New" panose="02070309020205020404" pitchFamily="49" charset="0"/>
              </a:rPr>
              <a:t>2</a:t>
            </a:r>
            <a:r>
              <a:rPr lang="zh-CN" altLang="en-US" b="1" dirty="0">
                <a:solidFill>
                  <a:srgbClr val="383A42"/>
                </a:solidFill>
                <a:latin typeface="Courier New" panose="02070309020205020404" pitchFamily="49" charset="0"/>
              </a:rPr>
              <a:t>、通过</a:t>
            </a:r>
            <a:r>
              <a:rPr lang="en-US" altLang="zh-CN" b="1" dirty="0">
                <a:solidFill>
                  <a:srgbClr val="383A42"/>
                </a:solidFill>
                <a:latin typeface="Courier New" panose="02070309020205020404" pitchFamily="49" charset="0"/>
              </a:rPr>
              <a:t>telnet</a:t>
            </a:r>
            <a:r>
              <a:rPr lang="zh-CN" altLang="en-US" b="1" dirty="0">
                <a:solidFill>
                  <a:srgbClr val="383A42"/>
                </a:solidFill>
                <a:latin typeface="Courier New" panose="02070309020205020404" pitchFamily="49" charset="0"/>
              </a:rPr>
              <a:t>指令连接端口加</a:t>
            </a:r>
            <a:r>
              <a:rPr lang="en-US" altLang="zh-CN" b="1" dirty="0">
                <a:solidFill>
                  <a:srgbClr val="383A42"/>
                </a:solidFill>
                <a:latin typeface="Courier New" panose="02070309020205020404" pitchFamily="49" charset="0"/>
              </a:rPr>
              <a:t>IP</a:t>
            </a:r>
            <a:r>
              <a:rPr lang="zh-CN" altLang="en-US" b="1" dirty="0">
                <a:solidFill>
                  <a:srgbClr val="383A42"/>
                </a:solidFill>
                <a:latin typeface="Courier New" panose="02070309020205020404" pitchFamily="49" charset="0"/>
              </a:rPr>
              <a:t>，如果连接不上，则是阿里云的安全组配置不正确</a:t>
            </a:r>
            <a:endParaRPr lang="en-US" altLang="zh-CN" b="1" dirty="0">
              <a:solidFill>
                <a:srgbClr val="383A42"/>
              </a:solidFill>
              <a:latin typeface="Courier New" panose="02070309020205020404" pitchFamily="49" charset="0"/>
            </a:endParaRPr>
          </a:p>
          <a:p>
            <a:r>
              <a:rPr lang="en-US" altLang="zh-CN" b="1" dirty="0">
                <a:solidFill>
                  <a:srgbClr val="383A42"/>
                </a:solidFill>
                <a:latin typeface="Courier New" panose="02070309020205020404" pitchFamily="49" charset="0"/>
              </a:rPr>
              <a:t>3</a:t>
            </a:r>
            <a:r>
              <a:rPr lang="zh-CN" altLang="en-US" b="1" dirty="0">
                <a:solidFill>
                  <a:srgbClr val="383A42"/>
                </a:solidFill>
                <a:latin typeface="Courier New" panose="02070309020205020404" pitchFamily="49" charset="0"/>
              </a:rPr>
              <a:t>、如果能连上，就是</a:t>
            </a:r>
            <a:r>
              <a:rPr lang="en-US" altLang="zh-CN" b="1" dirty="0">
                <a:solidFill>
                  <a:srgbClr val="383A42"/>
                </a:solidFill>
                <a:latin typeface="Courier New" panose="02070309020205020404" pitchFamily="49" charset="0"/>
              </a:rPr>
              <a:t>demo</a:t>
            </a:r>
            <a:r>
              <a:rPr lang="zh-CN" altLang="en-US" b="1" dirty="0">
                <a:solidFill>
                  <a:srgbClr val="383A42"/>
                </a:solidFill>
                <a:latin typeface="Courier New" panose="02070309020205020404" pitchFamily="49" charset="0"/>
              </a:rPr>
              <a:t>的配置有问题</a:t>
            </a:r>
            <a:endParaRPr lang="en-US" altLang="zh-CN" b="1" dirty="0">
              <a:solidFill>
                <a:srgbClr val="383A42"/>
              </a:solidFill>
              <a:latin typeface="Courier New" panose="02070309020205020404" pitchFamily="49" charset="0"/>
            </a:endParaRPr>
          </a:p>
          <a:p>
            <a:endParaRPr lang="zh-CN" altLang="en-US" b="1" dirty="0">
              <a:solidFill>
                <a:srgbClr val="FF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263735-9BC4-A6DC-5A15-84DD8EFC97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048" y="1641123"/>
            <a:ext cx="6521785" cy="156853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15856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0C2AE5-C6A8-0592-48F8-84D1948A84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FDD733DB-5C8E-4245-A4C2-97B290C3D8FA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68EF802-E661-D851-DBA8-BA0291420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常见的问题分析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5126B9E5-0E37-DCD7-0D4F-E495CD4E21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1F1E3668-50E8-C0C8-2154-DE9A9AA65E78}"/>
              </a:ext>
            </a:extLst>
          </p:cNvPr>
          <p:cNvSpPr txBox="1"/>
          <p:nvPr/>
        </p:nvSpPr>
        <p:spPr>
          <a:xfrm>
            <a:off x="421026" y="1127137"/>
            <a:ext cx="460737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/>
              <a:t>1</a:t>
            </a:r>
            <a:r>
              <a:rPr lang="zh-CN" altLang="en-US" b="1" dirty="0"/>
              <a:t>、</a:t>
            </a:r>
            <a:r>
              <a:rPr lang="en-US" altLang="zh-CN" b="1" dirty="0"/>
              <a:t>demo</a:t>
            </a:r>
            <a:r>
              <a:rPr lang="zh-CN" altLang="en-US" b="1" dirty="0"/>
              <a:t>连接失败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49A1A8B-88AE-B948-0DB7-24FB1B3AC84E}"/>
              </a:ext>
            </a:extLst>
          </p:cNvPr>
          <p:cNvSpPr txBox="1"/>
          <p:nvPr/>
        </p:nvSpPr>
        <p:spPr>
          <a:xfrm>
            <a:off x="272343" y="4156551"/>
            <a:ext cx="513599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交易发送成功、但是收据没有收到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1A1D141-A92F-8EBF-E7C6-6D966817F1F4}"/>
              </a:ext>
            </a:extLst>
          </p:cNvPr>
          <p:cNvSpPr txBox="1"/>
          <p:nvPr/>
        </p:nvSpPr>
        <p:spPr>
          <a:xfrm>
            <a:off x="257475" y="4743849"/>
            <a:ext cx="7682193" cy="192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分析的过程：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1</a:t>
            </a:r>
            <a:r>
              <a:rPr lang="zh-CN" altLang="en-US" b="1" dirty="0">
                <a:solidFill>
                  <a:srgbClr val="FF0000"/>
                </a:solidFill>
              </a:rPr>
              <a:t>、交易是哪个服务接收的？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2</a:t>
            </a:r>
            <a:r>
              <a:rPr lang="zh-CN" altLang="en-US" b="1" dirty="0">
                <a:solidFill>
                  <a:srgbClr val="FF0000"/>
                </a:solidFill>
              </a:rPr>
              <a:t>、交易是哪个服务执行的？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3</a:t>
            </a:r>
            <a:r>
              <a:rPr lang="zh-CN" altLang="en-US" b="1" dirty="0">
                <a:solidFill>
                  <a:srgbClr val="FF0000"/>
                </a:solidFill>
              </a:rPr>
              <a:t>、分析是哪个服务出问题了？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00105F2-522F-4F06-14A1-2E93D252FD5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58" y="1427357"/>
            <a:ext cx="8073219" cy="26985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43548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6F7455-77E1-8654-4A70-F73E276725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VCG211257229704">
            <a:extLst>
              <a:ext uri="{FF2B5EF4-FFF2-40B4-BE49-F238E27FC236}">
                <a16:creationId xmlns:a16="http://schemas.microsoft.com/office/drawing/2014/main" id="{64FA957D-8BFF-FB37-9B6B-9F2900B06EA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0" y="635"/>
            <a:ext cx="12192000" cy="685736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F194AA8-7A4B-055A-716E-DC8A75183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235" y="363855"/>
            <a:ext cx="7884160" cy="559435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403CCF"/>
                </a:solidFill>
                <a:latin typeface="微软雅黑" panose="020B0503020204020204" charset="-122"/>
                <a:ea typeface="微软雅黑" panose="020B0503020204020204" charset="-122"/>
                <a:cs typeface="Libre Baskerville" pitchFamily="34" charset="-120"/>
                <a:sym typeface="+mn-ea"/>
              </a:rPr>
              <a:t>常见的问题分析</a:t>
            </a:r>
          </a:p>
        </p:txBody>
      </p:sp>
      <p:pic>
        <p:nvPicPr>
          <p:cNvPr id="62" name="图片 61" descr="网易区块链黑白透明logo">
            <a:extLst>
              <a:ext uri="{FF2B5EF4-FFF2-40B4-BE49-F238E27FC236}">
                <a16:creationId xmlns:a16="http://schemas.microsoft.com/office/drawing/2014/main" id="{17A0E408-69BE-EBB2-CD11-5B5E8F542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30155" y="284480"/>
            <a:ext cx="1764665" cy="72072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8DCC395-C0E9-9FF4-FA97-7D97E54BD9D0}"/>
              </a:ext>
            </a:extLst>
          </p:cNvPr>
          <p:cNvSpPr txBox="1"/>
          <p:nvPr/>
        </p:nvSpPr>
        <p:spPr>
          <a:xfrm>
            <a:off x="421026" y="1127137"/>
            <a:ext cx="460737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b="1" dirty="0"/>
              <a:t>1</a:t>
            </a:r>
            <a:r>
              <a:rPr lang="zh-CN" altLang="en-US" b="1" dirty="0"/>
              <a:t>、</a:t>
            </a:r>
            <a:r>
              <a:rPr lang="en-US" altLang="zh-CN" b="1" dirty="0"/>
              <a:t>demo</a:t>
            </a:r>
            <a:r>
              <a:rPr lang="zh-CN" altLang="en-US" b="1" dirty="0"/>
              <a:t>连接失败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749F4CB-599B-CF94-341E-7569752F6167}"/>
              </a:ext>
            </a:extLst>
          </p:cNvPr>
          <p:cNvSpPr txBox="1"/>
          <p:nvPr/>
        </p:nvSpPr>
        <p:spPr>
          <a:xfrm>
            <a:off x="272343" y="4156551"/>
            <a:ext cx="5135998" cy="49722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交易发送成功、但是收据没有收到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D66462F-F193-DCF4-17E5-668606DFB4B3}"/>
              </a:ext>
            </a:extLst>
          </p:cNvPr>
          <p:cNvSpPr txBox="1"/>
          <p:nvPr/>
        </p:nvSpPr>
        <p:spPr>
          <a:xfrm>
            <a:off x="257475" y="4743849"/>
            <a:ext cx="7682193" cy="19245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分析的过程：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1</a:t>
            </a:r>
            <a:r>
              <a:rPr lang="zh-CN" altLang="en-US" b="1" dirty="0">
                <a:solidFill>
                  <a:srgbClr val="FF0000"/>
                </a:solidFill>
              </a:rPr>
              <a:t>、交易是哪个服务接收的？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2</a:t>
            </a:r>
            <a:r>
              <a:rPr lang="zh-CN" altLang="en-US" b="1" dirty="0">
                <a:solidFill>
                  <a:srgbClr val="FF0000"/>
                </a:solidFill>
              </a:rPr>
              <a:t>、交易是哪个服务执行的？</a:t>
            </a:r>
            <a:endParaRPr lang="en-US" altLang="zh-CN" b="1" dirty="0">
              <a:solidFill>
                <a:srgbClr val="FF0000"/>
              </a:solidFill>
            </a:endParaRPr>
          </a:p>
          <a:p>
            <a:r>
              <a:rPr lang="en-US" altLang="zh-CN" b="1" dirty="0">
                <a:solidFill>
                  <a:srgbClr val="FF0000"/>
                </a:solidFill>
              </a:rPr>
              <a:t>3</a:t>
            </a:r>
            <a:r>
              <a:rPr lang="zh-CN" altLang="en-US" b="1" dirty="0">
                <a:solidFill>
                  <a:srgbClr val="FF0000"/>
                </a:solidFill>
              </a:rPr>
              <a:t>、分析是哪个服务出问题了？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5BC5F13-1AD0-57F7-644F-D962DFF6D5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58" y="1427357"/>
            <a:ext cx="8073219" cy="26985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5433586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OURCE_RECORD_KEY" val="{&quot;13&quot;:[4695725,20481812,4695713,4364950,20481778,19948767,19971662,19948766,4663468,19951219],&quot;65&quot;:[20205081],&quot;70&quot;:[3312652,3312857]}"/>
  <p:tag name="COMMONDATA" val="eyJoZGlkIjoiMTQ0ZmM2ODdlYWM5ZWRmMDU0NWY0ZTliM2M5NmM2ZDU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1_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13437</TotalTime>
  <Words>675</Words>
  <Application>Microsoft Office PowerPoint</Application>
  <PresentationFormat>宽屏</PresentationFormat>
  <Paragraphs>95</Paragraphs>
  <Slides>16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微软雅黑</vt:lpstr>
      <vt:lpstr>Arial</vt:lpstr>
      <vt:lpstr>Calibri</vt:lpstr>
      <vt:lpstr>Courier New</vt:lpstr>
      <vt:lpstr>Wingdings</vt:lpstr>
      <vt:lpstr>1_WPS</vt:lpstr>
      <vt:lpstr>网易天玄链训练营</vt:lpstr>
      <vt:lpstr>PowerPoint 演示文稿</vt:lpstr>
      <vt:lpstr>PowerPoint 演示文稿</vt:lpstr>
      <vt:lpstr>常见的问题分析</vt:lpstr>
      <vt:lpstr>常见的问题分析</vt:lpstr>
      <vt:lpstr>常见的问题分析</vt:lpstr>
      <vt:lpstr>常见的问题分析</vt:lpstr>
      <vt:lpstr>常见的问题分析</vt:lpstr>
      <vt:lpstr>常见的问题分析</vt:lpstr>
      <vt:lpstr>代码讲解</vt:lpstr>
      <vt:lpstr>代码讲解</vt:lpstr>
      <vt:lpstr>代码讲解</vt:lpstr>
      <vt:lpstr>代码提交</vt:lpstr>
      <vt:lpstr>训练营真实反馈</vt:lpstr>
      <vt:lpstr>PowerPoint 演示文稿</vt:lpstr>
      <vt:lpstr>谢谢聆听！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邓泰生</dc:creator>
  <cp:lastModifiedBy>邓泰生</cp:lastModifiedBy>
  <cp:revision>318</cp:revision>
  <dcterms:created xsi:type="dcterms:W3CDTF">2019-06-19T02:08:00Z</dcterms:created>
  <dcterms:modified xsi:type="dcterms:W3CDTF">2024-12-04T02:40:14Z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9184D1B87162475F9B615F974A55207A_13</vt:lpwstr>
  </property>
</Properties>
</file>